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png_large"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7" r:id="rId2"/>
    <p:sldId id="680" r:id="rId3"/>
    <p:sldId id="2298" r:id="rId4"/>
    <p:sldId id="719" r:id="rId5"/>
    <p:sldId id="2292" r:id="rId6"/>
    <p:sldId id="2300" r:id="rId7"/>
    <p:sldId id="264" r:id="rId8"/>
    <p:sldId id="378" r:id="rId9"/>
    <p:sldId id="2305" r:id="rId10"/>
    <p:sldId id="2316" r:id="rId11"/>
    <p:sldId id="739" r:id="rId12"/>
    <p:sldId id="2299" r:id="rId13"/>
    <p:sldId id="2130" r:id="rId14"/>
    <p:sldId id="754" r:id="rId15"/>
    <p:sldId id="751" r:id="rId16"/>
    <p:sldId id="756" r:id="rId17"/>
    <p:sldId id="2301" r:id="rId18"/>
    <p:sldId id="2304" r:id="rId19"/>
    <p:sldId id="2312" r:id="rId20"/>
    <p:sldId id="2319" r:id="rId21"/>
    <p:sldId id="2308" r:id="rId22"/>
    <p:sldId id="320" r:id="rId23"/>
    <p:sldId id="353" r:id="rId24"/>
    <p:sldId id="321" r:id="rId25"/>
    <p:sldId id="324" r:id="rId26"/>
    <p:sldId id="2309" r:id="rId27"/>
    <p:sldId id="2310" r:id="rId28"/>
    <p:sldId id="323" r:id="rId29"/>
    <p:sldId id="325" r:id="rId30"/>
    <p:sldId id="375" r:id="rId31"/>
    <p:sldId id="338" r:id="rId32"/>
    <p:sldId id="341" r:id="rId33"/>
    <p:sldId id="2313" r:id="rId34"/>
    <p:sldId id="734" r:id="rId35"/>
    <p:sldId id="738" r:id="rId36"/>
    <p:sldId id="2135" r:id="rId37"/>
    <p:sldId id="2275" r:id="rId38"/>
    <p:sldId id="301" r:id="rId39"/>
    <p:sldId id="2318" r:id="rId40"/>
    <p:sldId id="2332" r:id="rId41"/>
    <p:sldId id="2320" r:id="rId42"/>
    <p:sldId id="2314" r:id="rId43"/>
    <p:sldId id="284" r:id="rId44"/>
    <p:sldId id="290" r:id="rId45"/>
    <p:sldId id="279" r:id="rId46"/>
    <p:sldId id="285" r:id="rId47"/>
    <p:sldId id="2323" r:id="rId48"/>
    <p:sldId id="2324" r:id="rId49"/>
    <p:sldId id="2329" r:id="rId50"/>
    <p:sldId id="2333" r:id="rId51"/>
    <p:sldId id="2334" r:id="rId52"/>
    <p:sldId id="2321" r:id="rId53"/>
    <p:sldId id="392" r:id="rId54"/>
    <p:sldId id="2330" r:id="rId55"/>
    <p:sldId id="2322" r:id="rId56"/>
    <p:sldId id="2331" r:id="rId57"/>
    <p:sldId id="2315" r:id="rId58"/>
    <p:sldId id="2325" r:id="rId59"/>
    <p:sldId id="2326" r:id="rId60"/>
    <p:sldId id="2328" r:id="rId61"/>
    <p:sldId id="280" r:id="rId62"/>
    <p:sldId id="291" r:id="rId63"/>
    <p:sldId id="260" r:id="rId64"/>
    <p:sldId id="262" r:id="rId65"/>
    <p:sldId id="261" r:id="rId66"/>
    <p:sldId id="263" r:id="rId67"/>
    <p:sldId id="281" r:id="rId68"/>
    <p:sldId id="282" r:id="rId69"/>
    <p:sldId id="269" r:id="rId70"/>
    <p:sldId id="272" r:id="rId71"/>
    <p:sldId id="273" r:id="rId72"/>
    <p:sldId id="2119" r:id="rId73"/>
    <p:sldId id="2327" r:id="rId74"/>
    <p:sldId id="682" r:id="rId75"/>
    <p:sldId id="732" r:id="rId7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64" autoAdjust="0"/>
    <p:restoredTop sz="97840" autoAdjust="0"/>
  </p:normalViewPr>
  <p:slideViewPr>
    <p:cSldViewPr snapToGrid="0" snapToObjects="1">
      <p:cViewPr varScale="1">
        <p:scale>
          <a:sx n="227" d="100"/>
          <a:sy n="227" d="100"/>
        </p:scale>
        <p:origin x="2136"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BCCC8C-DC37-4D47-948E-015FF5C49A8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70253A-D214-43C8-8C42-2847454C11F6}">
      <dgm:prSet/>
      <dgm:spPr/>
      <dgm:t>
        <a:bodyPr/>
        <a:lstStyle/>
        <a:p>
          <a:pPr>
            <a:lnSpc>
              <a:spcPct val="100000"/>
            </a:lnSpc>
          </a:pPr>
          <a:r>
            <a:rPr lang="en-SG"/>
            <a:t>Classical group project (uses CC2650 Sensor tags)</a:t>
          </a:r>
          <a:endParaRPr lang="en-US"/>
        </a:p>
      </dgm:t>
    </dgm:pt>
    <dgm:pt modelId="{39C3E064-96B3-4628-945F-A692ED8B2296}" type="parTrans" cxnId="{FC6CCB33-5824-4C1F-B05B-0D03005A0DC1}">
      <dgm:prSet/>
      <dgm:spPr/>
      <dgm:t>
        <a:bodyPr/>
        <a:lstStyle/>
        <a:p>
          <a:endParaRPr lang="en-US"/>
        </a:p>
      </dgm:t>
    </dgm:pt>
    <dgm:pt modelId="{2B10E0A1-3FBC-438E-B3A5-72061D35A76B}" type="sibTrans" cxnId="{FC6CCB33-5824-4C1F-B05B-0D03005A0DC1}">
      <dgm:prSet/>
      <dgm:spPr/>
      <dgm:t>
        <a:bodyPr/>
        <a:lstStyle/>
        <a:p>
          <a:endParaRPr lang="en-US"/>
        </a:p>
      </dgm:t>
    </dgm:pt>
    <dgm:pt modelId="{BDD20F8E-5B04-41FB-8A48-A7D45A98596F}">
      <dgm:prSet/>
      <dgm:spPr/>
      <dgm:t>
        <a:bodyPr/>
        <a:lstStyle/>
        <a:p>
          <a:pPr>
            <a:lnSpc>
              <a:spcPct val="100000"/>
            </a:lnSpc>
          </a:pPr>
          <a:r>
            <a:rPr lang="en-SG" dirty="0"/>
            <a:t>Three other group projects </a:t>
          </a:r>
        </a:p>
        <a:p>
          <a:pPr>
            <a:lnSpc>
              <a:spcPct val="100000"/>
            </a:lnSpc>
          </a:pPr>
          <a:r>
            <a:rPr lang="en-SG" dirty="0"/>
            <a:t>(details TBA) (uses different platform)</a:t>
          </a:r>
          <a:endParaRPr lang="en-US" dirty="0"/>
        </a:p>
      </dgm:t>
    </dgm:pt>
    <dgm:pt modelId="{A030F90A-31ED-4EBD-BBBE-461B994552B2}" type="parTrans" cxnId="{4807DBEF-95FB-4218-B39C-B5B2C693B884}">
      <dgm:prSet/>
      <dgm:spPr/>
      <dgm:t>
        <a:bodyPr/>
        <a:lstStyle/>
        <a:p>
          <a:endParaRPr lang="en-US"/>
        </a:p>
      </dgm:t>
    </dgm:pt>
    <dgm:pt modelId="{54B88558-6F2C-4AA7-A9E7-20B1CDF49F80}" type="sibTrans" cxnId="{4807DBEF-95FB-4218-B39C-B5B2C693B884}">
      <dgm:prSet/>
      <dgm:spPr/>
      <dgm:t>
        <a:bodyPr/>
        <a:lstStyle/>
        <a:p>
          <a:endParaRPr lang="en-US"/>
        </a:p>
      </dgm:t>
    </dgm:pt>
    <dgm:pt modelId="{D2C4801C-5705-49AC-A805-7FB60B63249D}">
      <dgm:prSet/>
      <dgm:spPr/>
      <dgm:t>
        <a:bodyPr/>
        <a:lstStyle/>
        <a:p>
          <a:pPr>
            <a:lnSpc>
              <a:spcPct val="100000"/>
            </a:lnSpc>
          </a:pPr>
          <a:r>
            <a:rPr lang="en-SG"/>
            <a:t>Limited number of hardware kits available</a:t>
          </a:r>
          <a:endParaRPr lang="en-US"/>
        </a:p>
      </dgm:t>
    </dgm:pt>
    <dgm:pt modelId="{D4F53F2C-5531-4318-B3C9-0AAFEBCF1C9D}" type="parTrans" cxnId="{65716339-8A73-4E98-85B7-549C7C3D025D}">
      <dgm:prSet/>
      <dgm:spPr/>
      <dgm:t>
        <a:bodyPr/>
        <a:lstStyle/>
        <a:p>
          <a:endParaRPr lang="en-US"/>
        </a:p>
      </dgm:t>
    </dgm:pt>
    <dgm:pt modelId="{426F0102-2D47-4E78-A532-836BB6A187AA}" type="sibTrans" cxnId="{65716339-8A73-4E98-85B7-549C7C3D025D}">
      <dgm:prSet/>
      <dgm:spPr/>
      <dgm:t>
        <a:bodyPr/>
        <a:lstStyle/>
        <a:p>
          <a:endParaRPr lang="en-US"/>
        </a:p>
      </dgm:t>
    </dgm:pt>
    <dgm:pt modelId="{C0DFEE41-E39E-4E5B-8BE0-A2DCF37831E0}">
      <dgm:prSet/>
      <dgm:spPr/>
      <dgm:t>
        <a:bodyPr/>
        <a:lstStyle/>
        <a:p>
          <a:pPr>
            <a:lnSpc>
              <a:spcPct val="100000"/>
            </a:lnSpc>
          </a:pPr>
          <a:r>
            <a:rPr lang="en-SG"/>
            <a:t>For ambitious students</a:t>
          </a:r>
          <a:endParaRPr lang="en-US"/>
        </a:p>
      </dgm:t>
    </dgm:pt>
    <dgm:pt modelId="{86F8BD24-4F70-47F1-99A2-8D42541611D4}" type="parTrans" cxnId="{53E90944-2EC9-4A8F-80B6-128F611028B0}">
      <dgm:prSet/>
      <dgm:spPr/>
      <dgm:t>
        <a:bodyPr/>
        <a:lstStyle/>
        <a:p>
          <a:endParaRPr lang="en-US"/>
        </a:p>
      </dgm:t>
    </dgm:pt>
    <dgm:pt modelId="{64C0AB1A-EEE7-4AC8-9361-12A49C582DB5}" type="sibTrans" cxnId="{53E90944-2EC9-4A8F-80B6-128F611028B0}">
      <dgm:prSet/>
      <dgm:spPr/>
      <dgm:t>
        <a:bodyPr/>
        <a:lstStyle/>
        <a:p>
          <a:endParaRPr lang="en-US"/>
        </a:p>
      </dgm:t>
    </dgm:pt>
    <dgm:pt modelId="{9B553BBA-B768-48FF-B0F1-6221AE19C672}">
      <dgm:prSet/>
      <dgm:spPr/>
      <dgm:t>
        <a:bodyPr/>
        <a:lstStyle/>
        <a:p>
          <a:pPr>
            <a:lnSpc>
              <a:spcPct val="100000"/>
            </a:lnSpc>
          </a:pPr>
          <a:r>
            <a:rPr lang="en-SG"/>
            <a:t>Look out for details over coming weeks!</a:t>
          </a:r>
          <a:endParaRPr lang="en-US"/>
        </a:p>
      </dgm:t>
    </dgm:pt>
    <dgm:pt modelId="{24B0F104-D250-4286-892A-8535E072ED44}" type="parTrans" cxnId="{B5583821-CF21-4CCB-933C-5D01C7691B1B}">
      <dgm:prSet/>
      <dgm:spPr/>
      <dgm:t>
        <a:bodyPr/>
        <a:lstStyle/>
        <a:p>
          <a:endParaRPr lang="en-US"/>
        </a:p>
      </dgm:t>
    </dgm:pt>
    <dgm:pt modelId="{F1A4BF87-9336-437D-A0A6-9DBA6E4B9B01}" type="sibTrans" cxnId="{B5583821-CF21-4CCB-933C-5D01C7691B1B}">
      <dgm:prSet/>
      <dgm:spPr/>
      <dgm:t>
        <a:bodyPr/>
        <a:lstStyle/>
        <a:p>
          <a:endParaRPr lang="en-US"/>
        </a:p>
      </dgm:t>
    </dgm:pt>
    <dgm:pt modelId="{B165E496-1EF1-46C3-8F01-EAC795A10EB8}" type="pres">
      <dgm:prSet presAssocID="{17BCCC8C-DC37-4D47-948E-015FF5C49A8A}" presName="root" presStyleCnt="0">
        <dgm:presLayoutVars>
          <dgm:dir/>
          <dgm:resizeHandles val="exact"/>
        </dgm:presLayoutVars>
      </dgm:prSet>
      <dgm:spPr/>
    </dgm:pt>
    <dgm:pt modelId="{42E05698-8DA1-4FC0-809E-945C70FD778B}" type="pres">
      <dgm:prSet presAssocID="{AD70253A-D214-43C8-8C42-2847454C11F6}" presName="compNode" presStyleCnt="0"/>
      <dgm:spPr/>
    </dgm:pt>
    <dgm:pt modelId="{7645C5F6-0BDE-4D4D-89AF-CCB4C67A52C2}" type="pres">
      <dgm:prSet presAssocID="{AD70253A-D214-43C8-8C42-2847454C11F6}" presName="bgRect" presStyleLbl="bgShp" presStyleIdx="0" presStyleCnt="2"/>
      <dgm:spPr/>
    </dgm:pt>
    <dgm:pt modelId="{95A39B20-5A82-402E-B80D-602EE05776FF}" type="pres">
      <dgm:prSet presAssocID="{AD70253A-D214-43C8-8C42-2847454C11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bel"/>
        </a:ext>
      </dgm:extLst>
    </dgm:pt>
    <dgm:pt modelId="{D1C12BB9-CE75-4378-A3A4-B35DFC815914}" type="pres">
      <dgm:prSet presAssocID="{AD70253A-D214-43C8-8C42-2847454C11F6}" presName="spaceRect" presStyleCnt="0"/>
      <dgm:spPr/>
    </dgm:pt>
    <dgm:pt modelId="{44EB35E6-B5E7-4C7A-AC03-60ACCB4E2BAC}" type="pres">
      <dgm:prSet presAssocID="{AD70253A-D214-43C8-8C42-2847454C11F6}" presName="parTx" presStyleLbl="revTx" presStyleIdx="0" presStyleCnt="3">
        <dgm:presLayoutVars>
          <dgm:chMax val="0"/>
          <dgm:chPref val="0"/>
        </dgm:presLayoutVars>
      </dgm:prSet>
      <dgm:spPr/>
    </dgm:pt>
    <dgm:pt modelId="{4D613AAA-EB7E-4D23-BDC8-37719B32C52D}" type="pres">
      <dgm:prSet presAssocID="{2B10E0A1-3FBC-438E-B3A5-72061D35A76B}" presName="sibTrans" presStyleCnt="0"/>
      <dgm:spPr/>
    </dgm:pt>
    <dgm:pt modelId="{7C4996F9-8F30-47C8-B649-5C359227DE43}" type="pres">
      <dgm:prSet presAssocID="{BDD20F8E-5B04-41FB-8A48-A7D45A98596F}" presName="compNode" presStyleCnt="0"/>
      <dgm:spPr/>
    </dgm:pt>
    <dgm:pt modelId="{F438750E-CA87-4548-9781-160356DA195C}" type="pres">
      <dgm:prSet presAssocID="{BDD20F8E-5B04-41FB-8A48-A7D45A98596F}" presName="bgRect" presStyleLbl="bgShp" presStyleIdx="1" presStyleCnt="2"/>
      <dgm:spPr/>
    </dgm:pt>
    <dgm:pt modelId="{2DE74BF2-92A5-4A5C-827A-B0CC0CFB5EA7}" type="pres">
      <dgm:prSet presAssocID="{BDD20F8E-5B04-41FB-8A48-A7D45A98596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a:ext>
      </dgm:extLst>
    </dgm:pt>
    <dgm:pt modelId="{4B78029E-BBD1-496F-A579-9BB19C6553B5}" type="pres">
      <dgm:prSet presAssocID="{BDD20F8E-5B04-41FB-8A48-A7D45A98596F}" presName="spaceRect" presStyleCnt="0"/>
      <dgm:spPr/>
    </dgm:pt>
    <dgm:pt modelId="{9F8A356F-FEF6-4E80-836A-E364357935E5}" type="pres">
      <dgm:prSet presAssocID="{BDD20F8E-5B04-41FB-8A48-A7D45A98596F}" presName="parTx" presStyleLbl="revTx" presStyleIdx="1" presStyleCnt="3">
        <dgm:presLayoutVars>
          <dgm:chMax val="0"/>
          <dgm:chPref val="0"/>
        </dgm:presLayoutVars>
      </dgm:prSet>
      <dgm:spPr/>
    </dgm:pt>
    <dgm:pt modelId="{6AC9C7A9-8DF9-4F3E-91A2-FFACF7B65A0B}" type="pres">
      <dgm:prSet presAssocID="{BDD20F8E-5B04-41FB-8A48-A7D45A98596F}" presName="desTx" presStyleLbl="revTx" presStyleIdx="2" presStyleCnt="3">
        <dgm:presLayoutVars/>
      </dgm:prSet>
      <dgm:spPr/>
    </dgm:pt>
  </dgm:ptLst>
  <dgm:cxnLst>
    <dgm:cxn modelId="{B5583821-CF21-4CCB-933C-5D01C7691B1B}" srcId="{BDD20F8E-5B04-41FB-8A48-A7D45A98596F}" destId="{9B553BBA-B768-48FF-B0F1-6221AE19C672}" srcOrd="2" destOrd="0" parTransId="{24B0F104-D250-4286-892A-8535E072ED44}" sibTransId="{F1A4BF87-9336-437D-A0A6-9DBA6E4B9B01}"/>
    <dgm:cxn modelId="{FC6CCB33-5824-4C1F-B05B-0D03005A0DC1}" srcId="{17BCCC8C-DC37-4D47-948E-015FF5C49A8A}" destId="{AD70253A-D214-43C8-8C42-2847454C11F6}" srcOrd="0" destOrd="0" parTransId="{39C3E064-96B3-4628-945F-A692ED8B2296}" sibTransId="{2B10E0A1-3FBC-438E-B3A5-72061D35A76B}"/>
    <dgm:cxn modelId="{65716339-8A73-4E98-85B7-549C7C3D025D}" srcId="{BDD20F8E-5B04-41FB-8A48-A7D45A98596F}" destId="{D2C4801C-5705-49AC-A805-7FB60B63249D}" srcOrd="0" destOrd="0" parTransId="{D4F53F2C-5531-4318-B3C9-0AAFEBCF1C9D}" sibTransId="{426F0102-2D47-4E78-A532-836BB6A187AA}"/>
    <dgm:cxn modelId="{53E90944-2EC9-4A8F-80B6-128F611028B0}" srcId="{BDD20F8E-5B04-41FB-8A48-A7D45A98596F}" destId="{C0DFEE41-E39E-4E5B-8BE0-A2DCF37831E0}" srcOrd="1" destOrd="0" parTransId="{86F8BD24-4F70-47F1-99A2-8D42541611D4}" sibTransId="{64C0AB1A-EEE7-4AC8-9361-12A49C582DB5}"/>
    <dgm:cxn modelId="{E427CB64-81ED-4CE7-9F6E-8714F914C106}" type="presOf" srcId="{C0DFEE41-E39E-4E5B-8BE0-A2DCF37831E0}" destId="{6AC9C7A9-8DF9-4F3E-91A2-FFACF7B65A0B}" srcOrd="0" destOrd="1" presId="urn:microsoft.com/office/officeart/2018/2/layout/IconVerticalSolidList"/>
    <dgm:cxn modelId="{66159369-53DD-4C9A-B5EC-5F1636CEE85A}" type="presOf" srcId="{9B553BBA-B768-48FF-B0F1-6221AE19C672}" destId="{6AC9C7A9-8DF9-4F3E-91A2-FFACF7B65A0B}" srcOrd="0" destOrd="2" presId="urn:microsoft.com/office/officeart/2018/2/layout/IconVerticalSolidList"/>
    <dgm:cxn modelId="{D2233083-3F55-4A08-8F2A-2CAA876482ED}" type="presOf" srcId="{BDD20F8E-5B04-41FB-8A48-A7D45A98596F}" destId="{9F8A356F-FEF6-4E80-836A-E364357935E5}" srcOrd="0" destOrd="0" presId="urn:microsoft.com/office/officeart/2018/2/layout/IconVerticalSolidList"/>
    <dgm:cxn modelId="{04A97584-551E-4719-91D0-2FE20C45F331}" type="presOf" srcId="{AD70253A-D214-43C8-8C42-2847454C11F6}" destId="{44EB35E6-B5E7-4C7A-AC03-60ACCB4E2BAC}" srcOrd="0" destOrd="0" presId="urn:microsoft.com/office/officeart/2018/2/layout/IconVerticalSolidList"/>
    <dgm:cxn modelId="{DD8C08AE-3444-4245-AAFC-7E0754F7CAD6}" type="presOf" srcId="{D2C4801C-5705-49AC-A805-7FB60B63249D}" destId="{6AC9C7A9-8DF9-4F3E-91A2-FFACF7B65A0B}" srcOrd="0" destOrd="0" presId="urn:microsoft.com/office/officeart/2018/2/layout/IconVerticalSolidList"/>
    <dgm:cxn modelId="{4807DBEF-95FB-4218-B39C-B5B2C693B884}" srcId="{17BCCC8C-DC37-4D47-948E-015FF5C49A8A}" destId="{BDD20F8E-5B04-41FB-8A48-A7D45A98596F}" srcOrd="1" destOrd="0" parTransId="{A030F90A-31ED-4EBD-BBBE-461B994552B2}" sibTransId="{54B88558-6F2C-4AA7-A9E7-20B1CDF49F80}"/>
    <dgm:cxn modelId="{60F5B4FD-B5FB-4663-B08E-384CBE9451ED}" type="presOf" srcId="{17BCCC8C-DC37-4D47-948E-015FF5C49A8A}" destId="{B165E496-1EF1-46C3-8F01-EAC795A10EB8}" srcOrd="0" destOrd="0" presId="urn:microsoft.com/office/officeart/2018/2/layout/IconVerticalSolidList"/>
    <dgm:cxn modelId="{DBC34FF3-1304-4889-AB89-70CB62525450}" type="presParOf" srcId="{B165E496-1EF1-46C3-8F01-EAC795A10EB8}" destId="{42E05698-8DA1-4FC0-809E-945C70FD778B}" srcOrd="0" destOrd="0" presId="urn:microsoft.com/office/officeart/2018/2/layout/IconVerticalSolidList"/>
    <dgm:cxn modelId="{49CDA7C9-EE96-49AB-A16C-F2C1427C88DB}" type="presParOf" srcId="{42E05698-8DA1-4FC0-809E-945C70FD778B}" destId="{7645C5F6-0BDE-4D4D-89AF-CCB4C67A52C2}" srcOrd="0" destOrd="0" presId="urn:microsoft.com/office/officeart/2018/2/layout/IconVerticalSolidList"/>
    <dgm:cxn modelId="{C5783A7D-D6E8-42A9-9173-668023247007}" type="presParOf" srcId="{42E05698-8DA1-4FC0-809E-945C70FD778B}" destId="{95A39B20-5A82-402E-B80D-602EE05776FF}" srcOrd="1" destOrd="0" presId="urn:microsoft.com/office/officeart/2018/2/layout/IconVerticalSolidList"/>
    <dgm:cxn modelId="{4F99402B-D864-433F-B243-FB3EE6A8E61F}" type="presParOf" srcId="{42E05698-8DA1-4FC0-809E-945C70FD778B}" destId="{D1C12BB9-CE75-4378-A3A4-B35DFC815914}" srcOrd="2" destOrd="0" presId="urn:microsoft.com/office/officeart/2018/2/layout/IconVerticalSolidList"/>
    <dgm:cxn modelId="{CBCE5C0E-567C-4B72-8423-D07458501E2A}" type="presParOf" srcId="{42E05698-8DA1-4FC0-809E-945C70FD778B}" destId="{44EB35E6-B5E7-4C7A-AC03-60ACCB4E2BAC}" srcOrd="3" destOrd="0" presId="urn:microsoft.com/office/officeart/2018/2/layout/IconVerticalSolidList"/>
    <dgm:cxn modelId="{2483CED2-4E21-45CE-87E2-6457293AB7C2}" type="presParOf" srcId="{B165E496-1EF1-46C3-8F01-EAC795A10EB8}" destId="{4D613AAA-EB7E-4D23-BDC8-37719B32C52D}" srcOrd="1" destOrd="0" presId="urn:microsoft.com/office/officeart/2018/2/layout/IconVerticalSolidList"/>
    <dgm:cxn modelId="{10975B90-C587-4750-A235-67DD12F226ED}" type="presParOf" srcId="{B165E496-1EF1-46C3-8F01-EAC795A10EB8}" destId="{7C4996F9-8F30-47C8-B649-5C359227DE43}" srcOrd="2" destOrd="0" presId="urn:microsoft.com/office/officeart/2018/2/layout/IconVerticalSolidList"/>
    <dgm:cxn modelId="{7030D53F-A0CC-42B8-AF95-C8B629D0EB42}" type="presParOf" srcId="{7C4996F9-8F30-47C8-B649-5C359227DE43}" destId="{F438750E-CA87-4548-9781-160356DA195C}" srcOrd="0" destOrd="0" presId="urn:microsoft.com/office/officeart/2018/2/layout/IconVerticalSolidList"/>
    <dgm:cxn modelId="{17887FC3-B648-4DAF-A0EF-179268B37BBE}" type="presParOf" srcId="{7C4996F9-8F30-47C8-B649-5C359227DE43}" destId="{2DE74BF2-92A5-4A5C-827A-B0CC0CFB5EA7}" srcOrd="1" destOrd="0" presId="urn:microsoft.com/office/officeart/2018/2/layout/IconVerticalSolidList"/>
    <dgm:cxn modelId="{1E1E53EC-42AB-4DDC-889C-E435F6B74C62}" type="presParOf" srcId="{7C4996F9-8F30-47C8-B649-5C359227DE43}" destId="{4B78029E-BBD1-496F-A579-9BB19C6553B5}" srcOrd="2" destOrd="0" presId="urn:microsoft.com/office/officeart/2018/2/layout/IconVerticalSolidList"/>
    <dgm:cxn modelId="{8443AB9C-B0A7-40F9-99C0-BB0EC1724E1F}" type="presParOf" srcId="{7C4996F9-8F30-47C8-B649-5C359227DE43}" destId="{9F8A356F-FEF6-4E80-836A-E364357935E5}" srcOrd="3" destOrd="0" presId="urn:microsoft.com/office/officeart/2018/2/layout/IconVerticalSolidList"/>
    <dgm:cxn modelId="{8639CD2F-FCA8-4F93-9E07-8B4061565D82}" type="presParOf" srcId="{7C4996F9-8F30-47C8-B649-5C359227DE43}" destId="{6AC9C7A9-8DF9-4F3E-91A2-FFACF7B65A0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5C5F6-0BDE-4D4D-89AF-CCB4C67A52C2}">
      <dsp:nvSpPr>
        <dsp:cNvPr id="0" name=""/>
        <dsp:cNvSpPr/>
      </dsp:nvSpPr>
      <dsp:spPr>
        <a:xfrm>
          <a:off x="0" y="655446"/>
          <a:ext cx="9712960" cy="12100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39B20-5A82-402E-B80D-602EE05776FF}">
      <dsp:nvSpPr>
        <dsp:cNvPr id="0" name=""/>
        <dsp:cNvSpPr/>
      </dsp:nvSpPr>
      <dsp:spPr>
        <a:xfrm>
          <a:off x="366041" y="927709"/>
          <a:ext cx="665530" cy="6655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EB35E6-B5E7-4C7A-AC03-60ACCB4E2BAC}">
      <dsp:nvSpPr>
        <dsp:cNvPr id="0" name=""/>
        <dsp:cNvSpPr/>
      </dsp:nvSpPr>
      <dsp:spPr>
        <a:xfrm>
          <a:off x="1397614" y="655446"/>
          <a:ext cx="8315345" cy="1210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64" tIns="128064" rIns="128064" bIns="128064" numCol="1" spcCol="1270" anchor="ctr" anchorCtr="0">
          <a:noAutofit/>
        </a:bodyPr>
        <a:lstStyle/>
        <a:p>
          <a:pPr marL="0" lvl="0" indent="0" algn="l" defTabSz="933450">
            <a:lnSpc>
              <a:spcPct val="100000"/>
            </a:lnSpc>
            <a:spcBef>
              <a:spcPct val="0"/>
            </a:spcBef>
            <a:spcAft>
              <a:spcPct val="35000"/>
            </a:spcAft>
            <a:buNone/>
          </a:pPr>
          <a:r>
            <a:rPr lang="en-SG" sz="2100" kern="1200"/>
            <a:t>Classical group project (uses CC2650 Sensor tags)</a:t>
          </a:r>
          <a:endParaRPr lang="en-US" sz="2100" kern="1200"/>
        </a:p>
      </dsp:txBody>
      <dsp:txXfrm>
        <a:off x="1397614" y="655446"/>
        <a:ext cx="8315345" cy="1210056"/>
      </dsp:txXfrm>
    </dsp:sp>
    <dsp:sp modelId="{F438750E-CA87-4548-9781-160356DA195C}">
      <dsp:nvSpPr>
        <dsp:cNvPr id="0" name=""/>
        <dsp:cNvSpPr/>
      </dsp:nvSpPr>
      <dsp:spPr>
        <a:xfrm>
          <a:off x="0" y="2168017"/>
          <a:ext cx="9712960" cy="12100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74BF2-92A5-4A5C-827A-B0CC0CFB5EA7}">
      <dsp:nvSpPr>
        <dsp:cNvPr id="0" name=""/>
        <dsp:cNvSpPr/>
      </dsp:nvSpPr>
      <dsp:spPr>
        <a:xfrm>
          <a:off x="366041" y="2440279"/>
          <a:ext cx="665530" cy="6655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8A356F-FEF6-4E80-836A-E364357935E5}">
      <dsp:nvSpPr>
        <dsp:cNvPr id="0" name=""/>
        <dsp:cNvSpPr/>
      </dsp:nvSpPr>
      <dsp:spPr>
        <a:xfrm>
          <a:off x="1397614" y="2168017"/>
          <a:ext cx="4370832" cy="1210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64" tIns="128064" rIns="128064" bIns="128064" numCol="1" spcCol="1270" anchor="ctr" anchorCtr="0">
          <a:noAutofit/>
        </a:bodyPr>
        <a:lstStyle/>
        <a:p>
          <a:pPr marL="0" lvl="0" indent="0" algn="l" defTabSz="933450">
            <a:lnSpc>
              <a:spcPct val="100000"/>
            </a:lnSpc>
            <a:spcBef>
              <a:spcPct val="0"/>
            </a:spcBef>
            <a:spcAft>
              <a:spcPct val="35000"/>
            </a:spcAft>
            <a:buNone/>
          </a:pPr>
          <a:r>
            <a:rPr lang="en-SG" sz="2100" kern="1200" dirty="0"/>
            <a:t>Three other group projects </a:t>
          </a:r>
        </a:p>
        <a:p>
          <a:pPr marL="0" lvl="0" indent="0" algn="l" defTabSz="933450">
            <a:lnSpc>
              <a:spcPct val="100000"/>
            </a:lnSpc>
            <a:spcBef>
              <a:spcPct val="0"/>
            </a:spcBef>
            <a:spcAft>
              <a:spcPct val="35000"/>
            </a:spcAft>
            <a:buNone/>
          </a:pPr>
          <a:r>
            <a:rPr lang="en-SG" sz="2100" kern="1200" dirty="0"/>
            <a:t>(details TBA) (uses different platform)</a:t>
          </a:r>
          <a:endParaRPr lang="en-US" sz="2100" kern="1200" dirty="0"/>
        </a:p>
      </dsp:txBody>
      <dsp:txXfrm>
        <a:off x="1397614" y="2168017"/>
        <a:ext cx="4370832" cy="1210056"/>
      </dsp:txXfrm>
    </dsp:sp>
    <dsp:sp modelId="{6AC9C7A9-8DF9-4F3E-91A2-FFACF7B65A0B}">
      <dsp:nvSpPr>
        <dsp:cNvPr id="0" name=""/>
        <dsp:cNvSpPr/>
      </dsp:nvSpPr>
      <dsp:spPr>
        <a:xfrm>
          <a:off x="5768446" y="2168017"/>
          <a:ext cx="3944513" cy="1210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64" tIns="128064" rIns="128064" bIns="128064" numCol="1" spcCol="1270" anchor="ctr" anchorCtr="0">
          <a:noAutofit/>
        </a:bodyPr>
        <a:lstStyle/>
        <a:p>
          <a:pPr marL="0" lvl="0" indent="0" algn="l" defTabSz="711200">
            <a:lnSpc>
              <a:spcPct val="100000"/>
            </a:lnSpc>
            <a:spcBef>
              <a:spcPct val="0"/>
            </a:spcBef>
            <a:spcAft>
              <a:spcPct val="35000"/>
            </a:spcAft>
            <a:buNone/>
          </a:pPr>
          <a:r>
            <a:rPr lang="en-SG" sz="1600" kern="1200"/>
            <a:t>Limited number of hardware kits available</a:t>
          </a:r>
          <a:endParaRPr lang="en-US" sz="1600" kern="1200"/>
        </a:p>
        <a:p>
          <a:pPr marL="0" lvl="0" indent="0" algn="l" defTabSz="711200">
            <a:lnSpc>
              <a:spcPct val="100000"/>
            </a:lnSpc>
            <a:spcBef>
              <a:spcPct val="0"/>
            </a:spcBef>
            <a:spcAft>
              <a:spcPct val="35000"/>
            </a:spcAft>
            <a:buNone/>
          </a:pPr>
          <a:r>
            <a:rPr lang="en-SG" sz="1600" kern="1200"/>
            <a:t>For ambitious students</a:t>
          </a:r>
          <a:endParaRPr lang="en-US" sz="1600" kern="1200"/>
        </a:p>
        <a:p>
          <a:pPr marL="0" lvl="0" indent="0" algn="l" defTabSz="711200">
            <a:lnSpc>
              <a:spcPct val="100000"/>
            </a:lnSpc>
            <a:spcBef>
              <a:spcPct val="0"/>
            </a:spcBef>
            <a:spcAft>
              <a:spcPct val="35000"/>
            </a:spcAft>
            <a:buNone/>
          </a:pPr>
          <a:r>
            <a:rPr lang="en-SG" sz="1600" kern="1200"/>
            <a:t>Look out for details over coming weeks!</a:t>
          </a:r>
          <a:endParaRPr lang="en-US" sz="1600" kern="1200"/>
        </a:p>
      </dsp:txBody>
      <dsp:txXfrm>
        <a:off x="5768446" y="2168017"/>
        <a:ext cx="3944513" cy="12100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2023-01-17</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817911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331640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15</a:t>
            </a:fld>
            <a:endParaRPr lang="en-US"/>
          </a:p>
        </p:txBody>
      </p:sp>
    </p:spTree>
    <p:extLst>
      <p:ext uri="{BB962C8B-B14F-4D97-AF65-F5344CB8AC3E}">
        <p14:creationId xmlns:p14="http://schemas.microsoft.com/office/powerpoint/2010/main" val="4030308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289936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3182093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22</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54288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p:spPr>
        <p:txBody>
          <a:bodyPr/>
          <a:lstStyle/>
          <a:p>
            <a:fld id="{B57E3CF2-2892-4D14-90D0-E806628FEB40}" type="slidenum">
              <a:rPr lang="en-US"/>
              <a:pPr/>
              <a:t>23</a:t>
            </a:fld>
            <a:endParaRPr lang="en-US"/>
          </a:p>
        </p:txBody>
      </p:sp>
      <p:sp>
        <p:nvSpPr>
          <p:cNvPr id="66563"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66564"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092621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p:nvPr>
        </p:nvSpPr>
        <p:spPr>
          <a:noFill/>
        </p:spPr>
        <p:txBody>
          <a:bodyPr/>
          <a:lstStyle/>
          <a:p>
            <a:fld id="{D7FE1250-01BA-40D3-BBBB-88CD6E5DA476}" type="slidenum">
              <a:rPr lang="en-US"/>
              <a:pPr/>
              <a:t>28</a:t>
            </a:fld>
            <a:endParaRPr lang="en-US"/>
          </a:p>
        </p:txBody>
      </p:sp>
      <p:sp>
        <p:nvSpPr>
          <p:cNvPr id="73731"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3732"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27742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a:spLocks noGrp="1" noChangeArrowheads="1"/>
          </p:cNvSpPr>
          <p:nvPr>
            <p:ph type="sldNum" sz="quarter"/>
          </p:nvPr>
        </p:nvSpPr>
        <p:spPr>
          <a:noFill/>
        </p:spPr>
        <p:txBody>
          <a:bodyPr/>
          <a:lstStyle/>
          <a:p>
            <a:fld id="{4EA4BF08-4EF2-43D3-836C-15CBBCE936AF}" type="slidenum">
              <a:rPr lang="en-US"/>
              <a:pPr/>
              <a:t>29</a:t>
            </a:fld>
            <a:endParaRPr lang="en-US"/>
          </a:p>
        </p:txBody>
      </p:sp>
      <p:sp>
        <p:nvSpPr>
          <p:cNvPr id="74755"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4756"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826269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2992814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1746160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35</a:t>
            </a:fld>
            <a:endParaRPr lang="en-US"/>
          </a:p>
        </p:txBody>
      </p:sp>
    </p:spTree>
    <p:extLst>
      <p:ext uri="{BB962C8B-B14F-4D97-AF65-F5344CB8AC3E}">
        <p14:creationId xmlns:p14="http://schemas.microsoft.com/office/powerpoint/2010/main" val="777584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36</a:t>
            </a:fld>
            <a:endParaRPr lang="en-US"/>
          </a:p>
        </p:txBody>
      </p:sp>
    </p:spTree>
    <p:extLst>
      <p:ext uri="{BB962C8B-B14F-4D97-AF65-F5344CB8AC3E}">
        <p14:creationId xmlns:p14="http://schemas.microsoft.com/office/powerpoint/2010/main" val="3912613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2678139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40</a:t>
            </a:fld>
            <a:endParaRPr lang="en-US"/>
          </a:p>
        </p:txBody>
      </p:sp>
    </p:spTree>
    <p:extLst>
      <p:ext uri="{BB962C8B-B14F-4D97-AF65-F5344CB8AC3E}">
        <p14:creationId xmlns:p14="http://schemas.microsoft.com/office/powerpoint/2010/main" val="3186267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41</a:t>
            </a:fld>
            <a:endParaRPr lang="en-US"/>
          </a:p>
        </p:txBody>
      </p:sp>
    </p:spTree>
    <p:extLst>
      <p:ext uri="{BB962C8B-B14F-4D97-AF65-F5344CB8AC3E}">
        <p14:creationId xmlns:p14="http://schemas.microsoft.com/office/powerpoint/2010/main" val="87850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42</a:t>
            </a:fld>
            <a:endParaRPr lang="en-US"/>
          </a:p>
        </p:txBody>
      </p:sp>
    </p:spTree>
    <p:extLst>
      <p:ext uri="{BB962C8B-B14F-4D97-AF65-F5344CB8AC3E}">
        <p14:creationId xmlns:p14="http://schemas.microsoft.com/office/powerpoint/2010/main" val="2510167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47</a:t>
            </a:fld>
            <a:endParaRPr lang="en-US"/>
          </a:p>
        </p:txBody>
      </p:sp>
    </p:spTree>
    <p:extLst>
      <p:ext uri="{BB962C8B-B14F-4D97-AF65-F5344CB8AC3E}">
        <p14:creationId xmlns:p14="http://schemas.microsoft.com/office/powerpoint/2010/main" val="1984636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57</a:t>
            </a:fld>
            <a:endParaRPr lang="en-US"/>
          </a:p>
        </p:txBody>
      </p:sp>
    </p:spTree>
    <p:extLst>
      <p:ext uri="{BB962C8B-B14F-4D97-AF65-F5344CB8AC3E}">
        <p14:creationId xmlns:p14="http://schemas.microsoft.com/office/powerpoint/2010/main" val="1236111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72</a:t>
            </a:fld>
            <a:endParaRPr lang="en-US"/>
          </a:p>
        </p:txBody>
      </p:sp>
    </p:spTree>
    <p:extLst>
      <p:ext uri="{BB962C8B-B14F-4D97-AF65-F5344CB8AC3E}">
        <p14:creationId xmlns:p14="http://schemas.microsoft.com/office/powerpoint/2010/main" val="1132567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843677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Good morning/afternoon everyone. Thank you for inviting me for giving this talk.</a:t>
            </a:r>
          </a:p>
          <a:p>
            <a:pPr marL="171450" indent="-171450">
              <a:buFontTx/>
              <a:buChar char="-"/>
            </a:pPr>
            <a:endParaRPr lang="en-US" dirty="0"/>
          </a:p>
          <a:p>
            <a:pPr marL="171450" indent="-171450">
              <a:buFontTx/>
              <a:buChar char="-"/>
            </a:pPr>
            <a:r>
              <a:rPr lang="en-US" dirty="0"/>
              <a:t>In this talk, I will describe my effort to design ubiquitous Internet of Things systems. </a:t>
            </a:r>
          </a:p>
          <a:p>
            <a:pPr marL="171450" indent="-171450">
              <a:buFontTx/>
              <a:buChar char="-"/>
            </a:pPr>
            <a:endParaRPr lang="en-US" dirty="0"/>
          </a:p>
          <a:p>
            <a:pPr marL="171450" indent="-171450">
              <a:buFontTx/>
              <a:buChar char="-"/>
            </a:pPr>
            <a:r>
              <a:rPr lang="en-US" dirty="0"/>
              <a:t>In the end of the talk: I will cover some of the future research directions that I would like to address as a faculty member.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74</a:t>
            </a:fld>
            <a:endParaRPr lang="en-US"/>
          </a:p>
        </p:txBody>
      </p:sp>
    </p:spTree>
    <p:extLst>
      <p:ext uri="{BB962C8B-B14F-4D97-AF65-F5344CB8AC3E}">
        <p14:creationId xmlns:p14="http://schemas.microsoft.com/office/powerpoint/2010/main" val="3468400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75</a:t>
            </a:fld>
            <a:endParaRPr lang="en-US"/>
          </a:p>
        </p:txBody>
      </p:sp>
    </p:spTree>
    <p:extLst>
      <p:ext uri="{BB962C8B-B14F-4D97-AF65-F5344CB8AC3E}">
        <p14:creationId xmlns:p14="http://schemas.microsoft.com/office/powerpoint/2010/main" val="2690871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3477511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71813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2443499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86131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2367211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1556975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2023-01-17</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2023-01-17</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2023-01-17</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2023-01-17</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2023-01-17</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2023-01-17</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2023-01-17</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2023-01-17</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2023-01-17</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2023-01-17</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2023-01-17</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2023-01-17</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ZY-HrRGCQ4w?feature=oembed"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_large"/><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6.xml.rels><?xml version="1.0" encoding="UTF-8" standalone="yes"?>
<Relationships xmlns="http://schemas.openxmlformats.org/package/2006/relationships"><Relationship Id="rId3" Type="http://schemas.openxmlformats.org/officeDocument/2006/relationships/hyperlink" Target="https://weiserlab.github.io/ambuj/cs422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video" Target="https://www.youtube.com/embed/7hUEKzH9MyA?feature=oembed"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github.com/contiki-os/contiki/wiki" TargetMode="External"/><Relationship Id="rId2" Type="http://schemas.openxmlformats.org/officeDocument/2006/relationships/hyperlink" Target="http://www.contiki-os.org/" TargetMode="External"/><Relationship Id="rId1" Type="http://schemas.openxmlformats.org/officeDocument/2006/relationships/slideLayout" Target="../slideLayouts/slideLayout2.xml"/><Relationship Id="rId4" Type="http://schemas.openxmlformats.org/officeDocument/2006/relationships/hyperlink" Target="http://contiki.sourceforge.net/doc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mailto:limce@comp.nus.edu.sg"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mailto:limce@comp.nus.edu.s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9934" y="2799953"/>
            <a:ext cx="6754572" cy="1693324"/>
          </a:xfrm>
        </p:spPr>
        <p:txBody>
          <a:bodyPr>
            <a:normAutofit/>
          </a:bodyPr>
          <a:lstStyle/>
          <a:p>
            <a:pPr marL="0" indent="0" algn="ctr">
              <a:buNone/>
            </a:pPr>
            <a:r>
              <a:rPr lang="en-US" sz="4800" dirty="0"/>
              <a:t>Review (last lecture) Wireless Basics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813340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What are wireless radios?</a:t>
            </a:r>
          </a:p>
        </p:txBody>
      </p:sp>
      <p:sp>
        <p:nvSpPr>
          <p:cNvPr id="3" name="Content Placeholder 2"/>
          <p:cNvSpPr>
            <a:spLocks noGrp="1"/>
          </p:cNvSpPr>
          <p:nvPr>
            <p:ph idx="1"/>
          </p:nvPr>
        </p:nvSpPr>
        <p:spPr>
          <a:xfrm>
            <a:off x="838199" y="1690687"/>
            <a:ext cx="11187023" cy="2277463"/>
          </a:xfrm>
        </p:spPr>
        <p:txBody>
          <a:bodyPr>
            <a:noAutofit/>
          </a:bodyPr>
          <a:lstStyle/>
          <a:p>
            <a:r>
              <a:rPr lang="en-US" dirty="0">
                <a:latin typeface="+mj-lt"/>
              </a:rPr>
              <a:t>Radios are electronic devices that enables wireless transmission of signals</a:t>
            </a:r>
          </a:p>
          <a:p>
            <a:pPr lvl="1"/>
            <a:r>
              <a:rPr lang="en-US" dirty="0">
                <a:latin typeface="+mj-lt"/>
              </a:rPr>
              <a:t>Electromagnetic signal is modulated and radiated out of the antenna</a:t>
            </a:r>
          </a:p>
          <a:p>
            <a:pPr lvl="1"/>
            <a:r>
              <a:rPr lang="en-US" dirty="0">
                <a:latin typeface="+mj-lt"/>
              </a:rPr>
              <a:t>Wireless transmissions are then received by a receiver radio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11</a:t>
            </a:fld>
            <a:endParaRPr lang="sv-SE" dirty="0"/>
          </a:p>
        </p:txBody>
      </p:sp>
      <p:cxnSp>
        <p:nvCxnSpPr>
          <p:cNvPr id="4" name="Straight Connector 3">
            <a:extLst>
              <a:ext uri="{FF2B5EF4-FFF2-40B4-BE49-F238E27FC236}">
                <a16:creationId xmlns:a16="http://schemas.microsoft.com/office/drawing/2014/main" id="{D3DD7CCE-4DA9-FA21-2356-124EF2D1C6E6}"/>
              </a:ext>
            </a:extLst>
          </p:cNvPr>
          <p:cNvCxnSpPr>
            <a:cxnSpLocks/>
          </p:cNvCxnSpPr>
          <p:nvPr/>
        </p:nvCxnSpPr>
        <p:spPr>
          <a:xfrm>
            <a:off x="3530537" y="4193352"/>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2B82DF5D-AAA4-C79A-827D-4A2BBA49DB3C}"/>
              </a:ext>
            </a:extLst>
          </p:cNvPr>
          <p:cNvSpPr/>
          <p:nvPr/>
        </p:nvSpPr>
        <p:spPr>
          <a:xfrm rot="10800000">
            <a:off x="3190797" y="3631024"/>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ACF86B1-F84E-24BC-9018-26F0F3DBDFFA}"/>
              </a:ext>
            </a:extLst>
          </p:cNvPr>
          <p:cNvCxnSpPr>
            <a:cxnSpLocks/>
          </p:cNvCxnSpPr>
          <p:nvPr/>
        </p:nvCxnSpPr>
        <p:spPr>
          <a:xfrm>
            <a:off x="3530535" y="4781723"/>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517617-1B11-BA55-5BA4-17B99B9A8C53}"/>
              </a:ext>
            </a:extLst>
          </p:cNvPr>
          <p:cNvSpPr txBox="1"/>
          <p:nvPr/>
        </p:nvSpPr>
        <p:spPr>
          <a:xfrm>
            <a:off x="3916079" y="3699889"/>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12E09D91-7BB4-414C-F4CA-F686785ED6A1}"/>
              </a:ext>
            </a:extLst>
          </p:cNvPr>
          <p:cNvSpPr txBox="1"/>
          <p:nvPr/>
        </p:nvSpPr>
        <p:spPr>
          <a:xfrm>
            <a:off x="2724122" y="5511005"/>
            <a:ext cx="1612826" cy="338554"/>
          </a:xfrm>
          <a:prstGeom prst="rect">
            <a:avLst/>
          </a:prstGeom>
          <a:noFill/>
        </p:spPr>
        <p:txBody>
          <a:bodyPr wrap="square" rtlCol="0">
            <a:spAutoFit/>
          </a:bodyPr>
          <a:lstStyle/>
          <a:p>
            <a:r>
              <a:rPr lang="en-US" sz="1600" dirty="0">
                <a:latin typeface="+mj-lt"/>
              </a:rPr>
              <a:t>Radio transmitter</a:t>
            </a:r>
          </a:p>
        </p:txBody>
      </p:sp>
      <p:cxnSp>
        <p:nvCxnSpPr>
          <p:cNvPr id="20" name="Straight Arrow Connector 19">
            <a:extLst>
              <a:ext uri="{FF2B5EF4-FFF2-40B4-BE49-F238E27FC236}">
                <a16:creationId xmlns:a16="http://schemas.microsoft.com/office/drawing/2014/main" id="{D72A4E42-C347-C0CB-BF40-091E06D68268}"/>
              </a:ext>
            </a:extLst>
          </p:cNvPr>
          <p:cNvCxnSpPr>
            <a:cxnSpLocks/>
          </p:cNvCxnSpPr>
          <p:nvPr/>
        </p:nvCxnSpPr>
        <p:spPr>
          <a:xfrm>
            <a:off x="4730380" y="3976888"/>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B7A7A4-FA21-850F-C30E-76585C6BBECC}"/>
              </a:ext>
            </a:extLst>
          </p:cNvPr>
          <p:cNvSpPr txBox="1"/>
          <p:nvPr/>
        </p:nvSpPr>
        <p:spPr>
          <a:xfrm>
            <a:off x="5211294" y="3648363"/>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C784CEB6-E805-5135-15B4-42C8DF457867}"/>
              </a:ext>
            </a:extLst>
          </p:cNvPr>
          <p:cNvSpPr/>
          <p:nvPr/>
        </p:nvSpPr>
        <p:spPr>
          <a:xfrm rot="10800000">
            <a:off x="8106852" y="3631024"/>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4AF61CC-D627-ABC8-DB76-F279445F65A0}"/>
              </a:ext>
            </a:extLst>
          </p:cNvPr>
          <p:cNvCxnSpPr>
            <a:cxnSpLocks/>
          </p:cNvCxnSpPr>
          <p:nvPr/>
        </p:nvCxnSpPr>
        <p:spPr>
          <a:xfrm>
            <a:off x="8446591" y="4190285"/>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E9B7D62-9AEE-09EA-649A-977C1FBC247D}"/>
              </a:ext>
            </a:extLst>
          </p:cNvPr>
          <p:cNvSpPr txBox="1"/>
          <p:nvPr/>
        </p:nvSpPr>
        <p:spPr>
          <a:xfrm>
            <a:off x="7932464" y="5558694"/>
            <a:ext cx="1464405" cy="338554"/>
          </a:xfrm>
          <a:prstGeom prst="rect">
            <a:avLst/>
          </a:prstGeom>
          <a:noFill/>
        </p:spPr>
        <p:txBody>
          <a:bodyPr wrap="square" rtlCol="0">
            <a:spAutoFit/>
          </a:bodyPr>
          <a:lstStyle/>
          <a:p>
            <a:r>
              <a:rPr lang="en-US" sz="1600" dirty="0">
                <a:latin typeface="+mj-lt"/>
              </a:rPr>
              <a:t>Radio receiver</a:t>
            </a:r>
          </a:p>
        </p:txBody>
      </p:sp>
      <p:sp>
        <p:nvSpPr>
          <p:cNvPr id="6" name="Footer Placeholder 1">
            <a:extLst>
              <a:ext uri="{FF2B5EF4-FFF2-40B4-BE49-F238E27FC236}">
                <a16:creationId xmlns:a16="http://schemas.microsoft.com/office/drawing/2014/main" id="{FB7032A3-149A-0729-2A3D-7F6391F9A32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8358465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We need to understand several terms and concepts</a:t>
            </a:r>
          </a:p>
        </p:txBody>
      </p:sp>
      <p:sp>
        <p:nvSpPr>
          <p:cNvPr id="3" name="Content Placeholder 2"/>
          <p:cNvSpPr>
            <a:spLocks noGrp="1"/>
          </p:cNvSpPr>
          <p:nvPr>
            <p:ph idx="1"/>
          </p:nvPr>
        </p:nvSpPr>
        <p:spPr>
          <a:xfrm>
            <a:off x="838199" y="1504631"/>
            <a:ext cx="11187023" cy="2277463"/>
          </a:xfrm>
        </p:spPr>
        <p:txBody>
          <a:bodyPr>
            <a:noAutofit/>
          </a:bodyPr>
          <a:lstStyle/>
          <a:p>
            <a:r>
              <a:rPr lang="en-US" dirty="0">
                <a:latin typeface="+mj-lt"/>
              </a:rPr>
              <a:t>What are electromagnetic signals?</a:t>
            </a:r>
          </a:p>
          <a:p>
            <a:r>
              <a:rPr lang="en-US" dirty="0">
                <a:latin typeface="+mj-lt"/>
              </a:rPr>
              <a:t>How are these electromagnetic signals modulated?</a:t>
            </a:r>
          </a:p>
          <a:p>
            <a:r>
              <a:rPr lang="en-US" dirty="0">
                <a:latin typeface="+mj-lt"/>
              </a:rPr>
              <a:t>How are they radiated from the transmitter to receiver?</a:t>
            </a:r>
          </a:p>
          <a:p>
            <a:r>
              <a:rPr lang="en-US" dirty="0">
                <a:latin typeface="+mj-lt"/>
              </a:rPr>
              <a:t>How do these signals propagate? How far can we receive these signals?</a:t>
            </a:r>
          </a:p>
          <a:p>
            <a:r>
              <a:rPr lang="en-US" dirty="0">
                <a:latin typeface="+mj-lt"/>
              </a:rPr>
              <a:t>What are different wireless standards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12</a:t>
            </a:fld>
            <a:endParaRPr lang="sv-SE" dirty="0"/>
          </a:p>
        </p:txBody>
      </p:sp>
      <p:cxnSp>
        <p:nvCxnSpPr>
          <p:cNvPr id="4" name="Straight Connector 3">
            <a:extLst>
              <a:ext uri="{FF2B5EF4-FFF2-40B4-BE49-F238E27FC236}">
                <a16:creationId xmlns:a16="http://schemas.microsoft.com/office/drawing/2014/main" id="{D3DD7CCE-4DA9-FA21-2356-124EF2D1C6E6}"/>
              </a:ext>
            </a:extLst>
          </p:cNvPr>
          <p:cNvCxnSpPr>
            <a:cxnSpLocks/>
          </p:cNvCxnSpPr>
          <p:nvPr/>
        </p:nvCxnSpPr>
        <p:spPr>
          <a:xfrm>
            <a:off x="3524522" y="4836668"/>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2B82DF5D-AAA4-C79A-827D-4A2BBA49DB3C}"/>
              </a:ext>
            </a:extLst>
          </p:cNvPr>
          <p:cNvSpPr/>
          <p:nvPr/>
        </p:nvSpPr>
        <p:spPr>
          <a:xfrm rot="10800000">
            <a:off x="3177304" y="430722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ACF86B1-F84E-24BC-9018-26F0F3DBDFFA}"/>
              </a:ext>
            </a:extLst>
          </p:cNvPr>
          <p:cNvCxnSpPr>
            <a:cxnSpLocks/>
          </p:cNvCxnSpPr>
          <p:nvPr/>
        </p:nvCxnSpPr>
        <p:spPr>
          <a:xfrm>
            <a:off x="3524520" y="542503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517617-1B11-BA55-5BA4-17B99B9A8C53}"/>
              </a:ext>
            </a:extLst>
          </p:cNvPr>
          <p:cNvSpPr txBox="1"/>
          <p:nvPr/>
        </p:nvSpPr>
        <p:spPr>
          <a:xfrm>
            <a:off x="3910064" y="4343205"/>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12E09D91-7BB4-414C-F4CA-F686785ED6A1}"/>
              </a:ext>
            </a:extLst>
          </p:cNvPr>
          <p:cNvSpPr txBox="1"/>
          <p:nvPr/>
        </p:nvSpPr>
        <p:spPr>
          <a:xfrm>
            <a:off x="2718107" y="6154321"/>
            <a:ext cx="1612826" cy="338554"/>
          </a:xfrm>
          <a:prstGeom prst="rect">
            <a:avLst/>
          </a:prstGeom>
          <a:noFill/>
        </p:spPr>
        <p:txBody>
          <a:bodyPr wrap="square" rtlCol="0">
            <a:spAutoFit/>
          </a:bodyPr>
          <a:lstStyle/>
          <a:p>
            <a:r>
              <a:rPr lang="en-US" sz="1600" dirty="0">
                <a:latin typeface="+mj-lt"/>
              </a:rPr>
              <a:t>Radio transmitter</a:t>
            </a:r>
          </a:p>
        </p:txBody>
      </p:sp>
      <p:cxnSp>
        <p:nvCxnSpPr>
          <p:cNvPr id="20" name="Straight Arrow Connector 19">
            <a:extLst>
              <a:ext uri="{FF2B5EF4-FFF2-40B4-BE49-F238E27FC236}">
                <a16:creationId xmlns:a16="http://schemas.microsoft.com/office/drawing/2014/main" id="{D72A4E42-C347-C0CB-BF40-091E06D68268}"/>
              </a:ext>
            </a:extLst>
          </p:cNvPr>
          <p:cNvCxnSpPr>
            <a:cxnSpLocks/>
          </p:cNvCxnSpPr>
          <p:nvPr/>
        </p:nvCxnSpPr>
        <p:spPr>
          <a:xfrm>
            <a:off x="4724365" y="462020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B7A7A4-FA21-850F-C30E-76585C6BBECC}"/>
              </a:ext>
            </a:extLst>
          </p:cNvPr>
          <p:cNvSpPr txBox="1"/>
          <p:nvPr/>
        </p:nvSpPr>
        <p:spPr>
          <a:xfrm>
            <a:off x="5205279" y="4291679"/>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C784CEB6-E805-5135-15B4-42C8DF457867}"/>
              </a:ext>
            </a:extLst>
          </p:cNvPr>
          <p:cNvSpPr/>
          <p:nvPr/>
        </p:nvSpPr>
        <p:spPr>
          <a:xfrm rot="10800000">
            <a:off x="8100837" y="427434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4AF61CC-D627-ABC8-DB76-F279445F65A0}"/>
              </a:ext>
            </a:extLst>
          </p:cNvPr>
          <p:cNvCxnSpPr>
            <a:cxnSpLocks/>
          </p:cNvCxnSpPr>
          <p:nvPr/>
        </p:nvCxnSpPr>
        <p:spPr>
          <a:xfrm>
            <a:off x="8440576" y="483360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E9B7D62-9AEE-09EA-649A-977C1FBC247D}"/>
              </a:ext>
            </a:extLst>
          </p:cNvPr>
          <p:cNvSpPr txBox="1"/>
          <p:nvPr/>
        </p:nvSpPr>
        <p:spPr>
          <a:xfrm>
            <a:off x="7861069" y="6154321"/>
            <a:ext cx="1464405" cy="338554"/>
          </a:xfrm>
          <a:prstGeom prst="rect">
            <a:avLst/>
          </a:prstGeom>
          <a:noFill/>
        </p:spPr>
        <p:txBody>
          <a:bodyPr wrap="square" rtlCol="0">
            <a:spAutoFit/>
          </a:bodyPr>
          <a:lstStyle/>
          <a:p>
            <a:r>
              <a:rPr lang="en-US" sz="1600" dirty="0">
                <a:latin typeface="+mj-lt"/>
              </a:rPr>
              <a:t>Radio receiver</a:t>
            </a:r>
          </a:p>
        </p:txBody>
      </p:sp>
      <p:sp>
        <p:nvSpPr>
          <p:cNvPr id="6" name="Footer Placeholder 1">
            <a:extLst>
              <a:ext uri="{FF2B5EF4-FFF2-40B4-BE49-F238E27FC236}">
                <a16:creationId xmlns:a16="http://schemas.microsoft.com/office/drawing/2014/main" id="{FB7032A3-149A-0729-2A3D-7F6391F9A32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19228533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Electromagnetic waves and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13</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Electromagnetic waves are synchronized oscillations of electric and magnetic field. There is a periodic change of electric and magnetic field</a:t>
            </a:r>
          </a:p>
          <a:p>
            <a:r>
              <a:rPr lang="en-US" dirty="0">
                <a:latin typeface="+mj-lt"/>
              </a:rPr>
              <a:t>How often this periodic change occurs dictates the property of EM waves</a:t>
            </a:r>
          </a:p>
        </p:txBody>
      </p:sp>
      <p:pic>
        <p:nvPicPr>
          <p:cNvPr id="11" name="Picture 10" descr="A picture containing text&#10;&#10;Description automatically generated">
            <a:extLst>
              <a:ext uri="{FF2B5EF4-FFF2-40B4-BE49-F238E27FC236}">
                <a16:creationId xmlns:a16="http://schemas.microsoft.com/office/drawing/2014/main" id="{B418C0D7-9E4B-9C0D-5754-424917F0DA70}"/>
              </a:ext>
            </a:extLst>
          </p:cNvPr>
          <p:cNvPicPr>
            <a:picLocks noChangeAspect="1"/>
          </p:cNvPicPr>
          <p:nvPr/>
        </p:nvPicPr>
        <p:blipFill>
          <a:blip r:embed="rId3"/>
          <a:stretch>
            <a:fillRect/>
          </a:stretch>
        </p:blipFill>
        <p:spPr>
          <a:xfrm>
            <a:off x="6779040" y="3508566"/>
            <a:ext cx="4729703" cy="2803334"/>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15275DD-11AF-6E0F-6191-B6968025455E}"/>
              </a:ext>
            </a:extLst>
          </p:cNvPr>
          <p:cNvPicPr>
            <a:picLocks noChangeAspect="1"/>
          </p:cNvPicPr>
          <p:nvPr/>
        </p:nvPicPr>
        <p:blipFill>
          <a:blip r:embed="rId4"/>
          <a:stretch>
            <a:fillRect/>
          </a:stretch>
        </p:blipFill>
        <p:spPr>
          <a:xfrm>
            <a:off x="1122929" y="3508566"/>
            <a:ext cx="5198826" cy="2803334"/>
          </a:xfrm>
          <a:prstGeom prst="rect">
            <a:avLst/>
          </a:prstGeom>
        </p:spPr>
      </p:pic>
      <p:sp>
        <p:nvSpPr>
          <p:cNvPr id="3" name="Footer Placeholder 1">
            <a:extLst>
              <a:ext uri="{FF2B5EF4-FFF2-40B4-BE49-F238E27FC236}">
                <a16:creationId xmlns:a16="http://schemas.microsoft.com/office/drawing/2014/main" id="{A6D58ECF-D616-5CED-800B-F6A99B858E1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21844848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7827" cy="1325563"/>
          </a:xfrm>
        </p:spPr>
        <p:txBody>
          <a:bodyPr>
            <a:noAutofit/>
          </a:bodyPr>
          <a:lstStyle/>
          <a:p>
            <a:r>
              <a:rPr lang="en-US" sz="4000" dirty="0">
                <a:latin typeface="+mn-lt"/>
              </a:rPr>
              <a:t>Radio waves are most important part of electromagnetic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14</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Most (if not all) modern communication relies on radio waves</a:t>
            </a:r>
          </a:p>
          <a:p>
            <a:r>
              <a:rPr lang="en-US" dirty="0">
                <a:latin typeface="+mj-lt"/>
              </a:rPr>
              <a:t>Frequency range of radio waves: 30 Hz to 300 GHz</a:t>
            </a:r>
          </a:p>
          <a:p>
            <a:r>
              <a:rPr lang="en-US" dirty="0">
                <a:latin typeface="+mj-lt"/>
              </a:rPr>
              <a:t>Radio waves has the longest wavelength among EM</a:t>
            </a:r>
          </a:p>
        </p:txBody>
      </p:sp>
      <p:pic>
        <p:nvPicPr>
          <p:cNvPr id="3" name="Picture 4">
            <a:extLst>
              <a:ext uri="{FF2B5EF4-FFF2-40B4-BE49-F238E27FC236}">
                <a16:creationId xmlns:a16="http://schemas.microsoft.com/office/drawing/2014/main" id="{075F8F05-4FA3-0CAC-FFEF-1692A7629A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17345" y="3372985"/>
            <a:ext cx="7357310" cy="290188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5A327246-04D3-B580-F0CC-DB626E6D8B4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6279142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Characterization of radio waves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15</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509712"/>
            <a:ext cx="10552386" cy="4846638"/>
          </a:xfrm>
        </p:spPr>
        <p:txBody>
          <a:bodyPr>
            <a:normAutofit/>
          </a:bodyPr>
          <a:lstStyle/>
          <a:p>
            <a:r>
              <a:rPr lang="en-US" dirty="0">
                <a:latin typeface="+mj-lt"/>
              </a:rPr>
              <a:t>Signal strength</a:t>
            </a:r>
          </a:p>
          <a:p>
            <a:pPr lvl="1"/>
            <a:r>
              <a:rPr lang="en-US" sz="2800" dirty="0">
                <a:latin typeface="+mj-lt"/>
              </a:rPr>
              <a:t>The amount of energy transmitted/received</a:t>
            </a:r>
            <a:br>
              <a:rPr lang="en-US" sz="2800" dirty="0">
                <a:latin typeface="+mj-lt"/>
              </a:rPr>
            </a:br>
            <a:endParaRPr lang="en-US" sz="2800" dirty="0">
              <a:latin typeface="+mj-lt"/>
            </a:endParaRPr>
          </a:p>
          <a:p>
            <a:r>
              <a:rPr lang="en-US" dirty="0">
                <a:latin typeface="+mj-lt"/>
              </a:rPr>
              <a:t>Signal frequency and bandwidth</a:t>
            </a:r>
          </a:p>
          <a:p>
            <a:pPr lvl="1"/>
            <a:r>
              <a:rPr lang="en-US" sz="2800" dirty="0">
                <a:latin typeface="+mj-lt"/>
              </a:rPr>
              <a:t>Which “channel” the signal is sent on</a:t>
            </a:r>
            <a:br>
              <a:rPr lang="en-US" sz="2800" dirty="0">
                <a:latin typeface="+mj-lt"/>
              </a:rPr>
            </a:br>
            <a:endParaRPr lang="en-US" sz="2800" dirty="0">
              <a:latin typeface="+mj-lt"/>
            </a:endParaRPr>
          </a:p>
          <a:p>
            <a:r>
              <a:rPr lang="en-US" dirty="0">
                <a:latin typeface="+mj-lt"/>
              </a:rPr>
              <a:t>Signal modulation</a:t>
            </a:r>
          </a:p>
          <a:p>
            <a:pPr lvl="1"/>
            <a:r>
              <a:rPr lang="en-US" sz="2800" dirty="0">
                <a:latin typeface="+mj-lt"/>
              </a:rPr>
              <a:t>How data is encoded in the signal</a:t>
            </a:r>
          </a:p>
        </p:txBody>
      </p:sp>
      <p:pic>
        <p:nvPicPr>
          <p:cNvPr id="7" name="Picture 2" descr="What Is RF and Why Do We Use It? | Introduction to RF Principles and  Components | Electronics Textbook">
            <a:extLst>
              <a:ext uri="{FF2B5EF4-FFF2-40B4-BE49-F238E27FC236}">
                <a16:creationId xmlns:a16="http://schemas.microsoft.com/office/drawing/2014/main" id="{BE9B1125-1B4F-B5E1-CC4D-FFE876C1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62359" y="2516586"/>
            <a:ext cx="4428227" cy="295430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a16="http://schemas.microsoft.com/office/drawing/2014/main" id="{081F8766-1EE9-0456-07FD-EDD96617CF8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8599544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665" y="296863"/>
            <a:ext cx="11974277" cy="1325563"/>
          </a:xfrm>
        </p:spPr>
        <p:txBody>
          <a:bodyPr>
            <a:noAutofit/>
          </a:bodyPr>
          <a:lstStyle/>
          <a:p>
            <a:r>
              <a:rPr lang="en-US" sz="4000" dirty="0">
                <a:latin typeface="+mn-lt"/>
              </a:rPr>
              <a:t>How are radio waves modulated with information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16</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509712"/>
            <a:ext cx="10552386" cy="4846638"/>
          </a:xfrm>
        </p:spPr>
        <p:txBody>
          <a:bodyPr>
            <a:normAutofit/>
          </a:bodyPr>
          <a:lstStyle/>
          <a:p>
            <a:r>
              <a:rPr lang="en-US" sz="2800" dirty="0">
                <a:latin typeface="+mj-lt"/>
              </a:rPr>
              <a:t>Encoding information “baseband" in an analog “carrier” signal</a:t>
            </a:r>
          </a:p>
          <a:p>
            <a:r>
              <a:rPr lang="en-US" sz="2800" dirty="0">
                <a:latin typeface="+mj-lt"/>
              </a:rPr>
              <a:t>Baseband signal often much lower frequency than carrier</a:t>
            </a:r>
          </a:p>
          <a:p>
            <a:r>
              <a:rPr lang="en-US" dirty="0">
                <a:latin typeface="+mj-lt"/>
              </a:rPr>
              <a:t>Carrier signal defines the frequency/part of electromagnetic spectrum</a:t>
            </a:r>
            <a:endParaRPr lang="en-US" sz="2800" dirty="0">
              <a:latin typeface="+mj-lt"/>
            </a:endParaRPr>
          </a:p>
        </p:txBody>
      </p:sp>
      <p:pic>
        <p:nvPicPr>
          <p:cNvPr id="3" name="Picture 2">
            <a:extLst>
              <a:ext uri="{FF2B5EF4-FFF2-40B4-BE49-F238E27FC236}">
                <a16:creationId xmlns:a16="http://schemas.microsoft.com/office/drawing/2014/main" id="{6D6A30D3-4EDD-AF0B-749A-005B90914AF2}"/>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386519" y="3140015"/>
            <a:ext cx="7418962" cy="30609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3A8ACA62-06F9-AB81-E2AC-39EF8718D6C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1950821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17</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How are radio waves sent from transmitter to receiver</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r>
              <a:rPr lang="en-US" sz="2800" dirty="0">
                <a:latin typeface="+mj-lt"/>
              </a:rPr>
              <a:t> </a:t>
            </a:r>
            <a:r>
              <a:rPr lang="en-US" sz="2800" b="1" dirty="0">
                <a:latin typeface="+mj-lt"/>
              </a:rPr>
              <a:t>Antenna: </a:t>
            </a:r>
            <a:r>
              <a:rPr lang="en-US" sz="2800" dirty="0">
                <a:latin typeface="+mj-lt"/>
              </a:rPr>
              <a:t>An electrical conductor or system of conductor</a:t>
            </a:r>
          </a:p>
          <a:p>
            <a:pPr lvl="1"/>
            <a:r>
              <a:rPr lang="en-US" dirty="0">
                <a:latin typeface="+mj-lt"/>
              </a:rPr>
              <a:t>Transmission: radio frequency electrical energy converted into electromagnetic energy</a:t>
            </a:r>
          </a:p>
          <a:p>
            <a:pPr lvl="1"/>
            <a:r>
              <a:rPr lang="en-US" dirty="0">
                <a:latin typeface="+mj-lt"/>
              </a:rPr>
              <a:t>Reception: the reverse occurs, electromagnetic energy converted into electrical energy</a:t>
            </a:r>
          </a:p>
          <a:p>
            <a:pPr lvl="1"/>
            <a:r>
              <a:rPr lang="en-US" dirty="0">
                <a:latin typeface="+mj-lt"/>
              </a:rPr>
              <a:t>Two-way communication, the same antenna used for transmission and reception</a:t>
            </a:r>
          </a:p>
          <a:p>
            <a:r>
              <a:rPr lang="en-US" dirty="0">
                <a:latin typeface="+mj-lt"/>
              </a:rPr>
              <a:t>Primarily we have two radiation patterns: omni-directional, directional </a:t>
            </a:r>
          </a:p>
          <a:p>
            <a:endParaRPr lang="en-US" dirty="0">
              <a:latin typeface="+mj-lt"/>
            </a:endParaRPr>
          </a:p>
        </p:txBody>
      </p:sp>
      <p:pic>
        <p:nvPicPr>
          <p:cNvPr id="12" name="Picture 11" descr="Graphical user interface&#10;&#10;Description automatically generated">
            <a:extLst>
              <a:ext uri="{FF2B5EF4-FFF2-40B4-BE49-F238E27FC236}">
                <a16:creationId xmlns:a16="http://schemas.microsoft.com/office/drawing/2014/main" id="{9B9258BF-16E5-E40B-2B8E-7604D21A60C9}"/>
              </a:ext>
            </a:extLst>
          </p:cNvPr>
          <p:cNvPicPr>
            <a:picLocks noChangeAspect="1"/>
          </p:cNvPicPr>
          <p:nvPr/>
        </p:nvPicPr>
        <p:blipFill>
          <a:blip r:embed="rId2"/>
          <a:stretch>
            <a:fillRect/>
          </a:stretch>
        </p:blipFill>
        <p:spPr>
          <a:xfrm>
            <a:off x="2031650" y="3723040"/>
            <a:ext cx="8128700" cy="2494947"/>
          </a:xfrm>
          <a:prstGeom prst="rect">
            <a:avLst/>
          </a:prstGeom>
        </p:spPr>
      </p:pic>
    </p:spTree>
    <p:extLst>
      <p:ext uri="{BB962C8B-B14F-4D97-AF65-F5344CB8AC3E}">
        <p14:creationId xmlns:p14="http://schemas.microsoft.com/office/powerpoint/2010/main" val="1002820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18</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How do radio waves propagate from an antenna ?</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r>
              <a:rPr lang="en-US" dirty="0">
                <a:latin typeface="+mj-lt"/>
              </a:rPr>
              <a:t>Different propagation modes for radio waves, important ones are follows:</a:t>
            </a:r>
          </a:p>
          <a:p>
            <a:pPr marL="0" indent="0">
              <a:buNone/>
            </a:pPr>
            <a:endParaRPr lang="en-US" dirty="0">
              <a:latin typeface="+mj-lt"/>
            </a:endParaRPr>
          </a:p>
          <a:p>
            <a:pPr lvl="1"/>
            <a:r>
              <a:rPr lang="en-US" dirty="0">
                <a:latin typeface="+mj-lt"/>
              </a:rPr>
              <a:t>Ground wave propagation</a:t>
            </a:r>
          </a:p>
          <a:p>
            <a:pPr lvl="1"/>
            <a:r>
              <a:rPr lang="en-US" dirty="0">
                <a:latin typeface="+mj-lt"/>
              </a:rPr>
              <a:t>Sky wave propagation</a:t>
            </a:r>
          </a:p>
          <a:p>
            <a:pPr lvl="1"/>
            <a:r>
              <a:rPr lang="en-US" dirty="0">
                <a:latin typeface="+mj-lt"/>
              </a:rPr>
              <a:t>Line-of-sight propagation</a:t>
            </a:r>
          </a:p>
          <a:p>
            <a:pPr lvl="1"/>
            <a:endParaRPr lang="en-US" dirty="0">
              <a:latin typeface="+mj-lt"/>
            </a:endParaRPr>
          </a:p>
        </p:txBody>
      </p:sp>
    </p:spTree>
    <p:extLst>
      <p:ext uri="{BB962C8B-B14F-4D97-AF65-F5344CB8AC3E}">
        <p14:creationId xmlns:p14="http://schemas.microsoft.com/office/powerpoint/2010/main" val="870028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9001" y="2799953"/>
            <a:ext cx="7913942" cy="1472998"/>
          </a:xfrm>
        </p:spPr>
        <p:txBody>
          <a:bodyPr>
            <a:normAutofit fontScale="92500"/>
          </a:bodyPr>
          <a:lstStyle/>
          <a:p>
            <a:pPr marL="0" indent="0" algn="ctr">
              <a:buNone/>
            </a:pPr>
            <a:r>
              <a:rPr lang="en-US" sz="4800" dirty="0"/>
              <a:t>Estimating Communication Range for Wireless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92497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9" y="3060542"/>
            <a:ext cx="10212002" cy="1178305"/>
          </a:xfrm>
        </p:spPr>
        <p:txBody>
          <a:bodyPr>
            <a:normAutofit fontScale="92500" lnSpcReduction="20000"/>
          </a:bodyPr>
          <a:lstStyle/>
          <a:p>
            <a:pPr marL="0" indent="0" algn="ctr">
              <a:buNone/>
            </a:pPr>
            <a:r>
              <a:rPr lang="en-US" sz="5200" dirty="0"/>
              <a:t>Lecture 2: Signal Propagation, Device Basics, and Operating System</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20</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Long range wireless transmissions using IoT devices</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a:t>ambujv@nus.edu.sg</a:t>
            </a:r>
            <a:endParaRPr lang="sv-SE" dirty="0"/>
          </a:p>
        </p:txBody>
      </p:sp>
      <p:pic>
        <p:nvPicPr>
          <p:cNvPr id="2" name="videoplayback (1).mp4" descr="videoplayback (1).mp4">
            <a:hlinkClick r:id="" action="ppaction://media"/>
            <a:extLst>
              <a:ext uri="{FF2B5EF4-FFF2-40B4-BE49-F238E27FC236}">
                <a16:creationId xmlns:a16="http://schemas.microsoft.com/office/drawing/2014/main" id="{FE33D505-7FB3-CF5B-6405-0D3686CB47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6261" y="1297430"/>
            <a:ext cx="8819478" cy="4905835"/>
          </a:xfrm>
          <a:prstGeom prst="rect">
            <a:avLst/>
          </a:prstGeom>
        </p:spPr>
      </p:pic>
    </p:spTree>
    <p:extLst>
      <p:ext uri="{BB962C8B-B14F-4D97-AF65-F5344CB8AC3E}">
        <p14:creationId xmlns:p14="http://schemas.microsoft.com/office/powerpoint/2010/main" val="402187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21</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Line-of-sight propagation of radio waves</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r>
              <a:rPr lang="en-US" dirty="0">
                <a:latin typeface="+mj-lt"/>
              </a:rPr>
              <a:t>Transmitting and receiving antennas must be within line of sight</a:t>
            </a:r>
          </a:p>
          <a:p>
            <a:r>
              <a:rPr lang="en-US" dirty="0">
                <a:latin typeface="+mj-lt"/>
              </a:rPr>
              <a:t>Satellite communication – signal above 30 MHz not reflected by ionosphere</a:t>
            </a:r>
          </a:p>
          <a:p>
            <a:r>
              <a:rPr lang="en-US" dirty="0">
                <a:latin typeface="+mj-lt"/>
              </a:rPr>
              <a:t>Ground communication – antennas in effective line of site due to refraction</a:t>
            </a:r>
          </a:p>
        </p:txBody>
      </p:sp>
      <p:pic>
        <p:nvPicPr>
          <p:cNvPr id="3" name="Picture 2">
            <a:extLst>
              <a:ext uri="{FF2B5EF4-FFF2-40B4-BE49-F238E27FC236}">
                <a16:creationId xmlns:a16="http://schemas.microsoft.com/office/drawing/2014/main" id="{0AD452BF-9F6D-E722-8EDE-6B6BD7534827}"/>
              </a:ext>
            </a:extLst>
          </p:cNvPr>
          <p:cNvPicPr>
            <a:picLocks noChangeAspect="1" noChangeArrowheads="1"/>
          </p:cNvPicPr>
          <p:nvPr/>
        </p:nvPicPr>
        <p:blipFill>
          <a:blip r:embed="rId2" cstate="print"/>
          <a:srcRect/>
          <a:stretch>
            <a:fillRect/>
          </a:stretch>
        </p:blipFill>
        <p:spPr bwMode="auto">
          <a:xfrm>
            <a:off x="2729947" y="3376974"/>
            <a:ext cx="6934200" cy="2617788"/>
          </a:xfrm>
          <a:prstGeom prst="rect">
            <a:avLst/>
          </a:prstGeom>
          <a:noFill/>
          <a:ln w="9525">
            <a:noFill/>
            <a:round/>
            <a:headEnd/>
            <a:tailEnd/>
          </a:ln>
        </p:spPr>
      </p:pic>
    </p:spTree>
    <p:extLst>
      <p:ext uri="{BB962C8B-B14F-4D97-AF65-F5344CB8AC3E}">
        <p14:creationId xmlns:p14="http://schemas.microsoft.com/office/powerpoint/2010/main" val="3838216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Estimating received signal strength and communication range: </a:t>
            </a:r>
            <a:r>
              <a:rPr lang="en-SG" sz="4000" dirty="0" err="1">
                <a:latin typeface="+mn-lt"/>
              </a:rPr>
              <a:t>Friis</a:t>
            </a:r>
            <a:r>
              <a:rPr lang="en-SG" sz="4000" dirty="0">
                <a:latin typeface="+mn-lt"/>
              </a:rPr>
              <a:t> </a:t>
            </a:r>
            <a:r>
              <a:rPr lang="en-SG" sz="4000" dirty="0" err="1">
                <a:latin typeface="+mn-lt"/>
              </a:rPr>
              <a:t>propogation</a:t>
            </a:r>
            <a:r>
              <a:rPr lang="en-SG" sz="4000" dirty="0">
                <a:latin typeface="+mn-lt"/>
              </a:rPr>
              <a:t> model</a:t>
            </a:r>
          </a:p>
        </p:txBody>
      </p:sp>
      <p:sp>
        <p:nvSpPr>
          <p:cNvPr id="35845" name="Rectangle 2"/>
          <p:cNvSpPr>
            <a:spLocks noGrp="1" noChangeArrowheads="1"/>
          </p:cNvSpPr>
          <p:nvPr>
            <p:ph type="body" idx="4294967295"/>
          </p:nvPr>
        </p:nvSpPr>
        <p:spPr>
          <a:xfrm>
            <a:off x="546058" y="1346426"/>
            <a:ext cx="9317144" cy="5192486"/>
          </a:xfrm>
        </p:spPr>
        <p:txBody>
          <a:bodyPr>
            <a:normAutofit/>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For line-of-sight path </a:t>
            </a: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	</a:t>
            </a: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f</a:t>
            </a:r>
            <a:r>
              <a:rPr lang="en-US" sz="2800" baseline="-25000" dirty="0">
                <a:latin typeface="+mj-lt"/>
              </a:rPr>
              <a:t>c</a:t>
            </a:r>
            <a:r>
              <a:rPr lang="en-US" sz="2800" dirty="0">
                <a:latin typeface="+mj-lt"/>
              </a:rPr>
              <a:t> is the center frequency in Hz</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c is speed of light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d is the distance between transmitter and receiver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Alpha is the path loss component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G is antenna gain</a:t>
            </a:r>
          </a:p>
          <a:p>
            <a:pPr marL="0"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graphicFrame>
        <p:nvGraphicFramePr>
          <p:cNvPr id="73730" name="Object 2"/>
          <p:cNvGraphicFramePr>
            <a:graphicFrameLocks noChangeAspect="1"/>
          </p:cNvGraphicFramePr>
          <p:nvPr/>
        </p:nvGraphicFramePr>
        <p:xfrm>
          <a:off x="3915229" y="1831068"/>
          <a:ext cx="3506788" cy="1338263"/>
        </p:xfrm>
        <a:graphic>
          <a:graphicData uri="http://schemas.openxmlformats.org/presentationml/2006/ole">
            <mc:AlternateContent xmlns:mc="http://schemas.openxmlformats.org/markup-compatibility/2006">
              <mc:Choice xmlns:v="urn:schemas-microsoft-com:vml" Requires="v">
                <p:oleObj name="Equation" r:id="rId3" imgW="1320480" imgH="507960" progId="Equation.3">
                  <p:embed/>
                </p:oleObj>
              </mc:Choice>
              <mc:Fallback>
                <p:oleObj name="Equation" r:id="rId3" imgW="1320480" imgH="507960" progId="Equation.3">
                  <p:embed/>
                  <p:pic>
                    <p:nvPicPr>
                      <p:cNvPr id="73730" name="Object 2"/>
                      <p:cNvPicPr>
                        <a:picLocks noChangeAspect="1" noChangeArrowheads="1"/>
                      </p:cNvPicPr>
                      <p:nvPr/>
                    </p:nvPicPr>
                    <p:blipFill>
                      <a:blip r:embed="rId4"/>
                      <a:srcRect/>
                      <a:stretch>
                        <a:fillRect/>
                      </a:stretch>
                    </p:blipFill>
                    <p:spPr bwMode="auto">
                      <a:xfrm>
                        <a:off x="3915229" y="1831068"/>
                        <a:ext cx="3506788" cy="13382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5C6FAEEE-D619-4E65-A0EF-E650D0B3166A}" type="slidenum">
              <a:rPr lang="en-US" smtClean="0"/>
              <a:t>22</a:t>
            </a:fld>
            <a:endParaRPr lang="en-US"/>
          </a:p>
        </p:txBody>
      </p:sp>
    </p:spTree>
    <p:extLst>
      <p:ext uri="{BB962C8B-B14F-4D97-AF65-F5344CB8AC3E}">
        <p14:creationId xmlns:p14="http://schemas.microsoft.com/office/powerpoint/2010/main" val="35536233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1"/>
          <p:cNvSpPr>
            <a:spLocks noGrp="1" noChangeArrowheads="1"/>
          </p:cNvSpPr>
          <p:nvPr>
            <p:ph type="title" idx="4294967295"/>
          </p:nvPr>
        </p:nvSpPr>
        <p:spPr>
          <a:xfrm>
            <a:off x="718056" y="214314"/>
            <a:ext cx="10894262" cy="928687"/>
          </a:xfrm>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What is antenna gain? How do we find antenna gain</a:t>
            </a:r>
          </a:p>
        </p:txBody>
      </p:sp>
      <p:sp>
        <p:nvSpPr>
          <p:cNvPr id="1030" name="Rectangle 2"/>
          <p:cNvSpPr>
            <a:spLocks noGrp="1" noChangeArrowheads="1"/>
          </p:cNvSpPr>
          <p:nvPr>
            <p:ph type="body" idx="4294967295"/>
          </p:nvPr>
        </p:nvSpPr>
        <p:spPr>
          <a:xfrm>
            <a:off x="838200" y="1143001"/>
            <a:ext cx="10774118" cy="5310385"/>
          </a:xfrm>
        </p:spPr>
        <p:txBody>
          <a:bodyPr>
            <a:normAutofit/>
          </a:bodyPr>
          <a:lstStyle/>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Power output, in a particular direction, compared to that produced in any direction by a perfect omni-directional antenna (isotropic antenna)</a:t>
            </a:r>
            <a:r>
              <a:rPr lang="ar-SA" sz="2400" dirty="0">
                <a:latin typeface="+mj-lt"/>
                <a:cs typeface="Arial" charset="0"/>
              </a:rPr>
              <a:t>‏</a:t>
            </a:r>
            <a:endParaRPr lang="en-US" sz="2400" dirty="0">
              <a:latin typeface="+mj-lt"/>
            </a:endParaRPr>
          </a:p>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Effective area: related to physical size and shape of antenna</a:t>
            </a:r>
          </a:p>
          <a:p>
            <a:pPr>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Relationship between antenna gain and effective area</a:t>
            </a:r>
          </a:p>
          <a:p>
            <a:pPr lvl="1">
              <a:lnSpc>
                <a:spcPct val="8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latin typeface="+mj-lt"/>
            </a:endParaRPr>
          </a:p>
          <a:p>
            <a:pPr lvl="2">
              <a:lnSpc>
                <a:spcPct val="80000"/>
              </a:lnSpc>
              <a:spcBef>
                <a:spcPts val="4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i="1" dirty="0">
              <a:latin typeface="+mj-lt"/>
            </a:endParaRP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G </a:t>
            </a:r>
            <a:r>
              <a:rPr lang="en-US" sz="2400" dirty="0">
                <a:latin typeface="+mj-lt"/>
              </a:rPr>
              <a:t>= antenna gain</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A</a:t>
            </a:r>
            <a:r>
              <a:rPr lang="en-US" sz="2400" i="1" baseline="-25000" dirty="0">
                <a:latin typeface="+mj-lt"/>
              </a:rPr>
              <a:t>e</a:t>
            </a:r>
            <a:r>
              <a:rPr lang="en-US" sz="2400" i="1" dirty="0">
                <a:latin typeface="+mj-lt"/>
              </a:rPr>
              <a:t> </a:t>
            </a:r>
            <a:r>
              <a:rPr lang="en-US" sz="2400" dirty="0">
                <a:latin typeface="+mj-lt"/>
              </a:rPr>
              <a:t>= effective area</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i="1" dirty="0">
                <a:latin typeface="+mj-lt"/>
              </a:rPr>
              <a:t>f </a:t>
            </a:r>
            <a:r>
              <a:rPr lang="en-US" sz="2400" dirty="0">
                <a:latin typeface="+mj-lt"/>
              </a:rPr>
              <a:t>= carrier frequency</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c = speed of light 3 X 10</a:t>
            </a:r>
            <a:r>
              <a:rPr lang="en-US" sz="2400" baseline="30000" dirty="0">
                <a:latin typeface="+mj-lt"/>
              </a:rPr>
              <a:t>8</a:t>
            </a:r>
            <a:r>
              <a:rPr lang="en-US" sz="2400" dirty="0">
                <a:latin typeface="+mj-lt"/>
              </a:rPr>
              <a:t> m/s</a:t>
            </a:r>
          </a:p>
          <a:p>
            <a:pPr lvl="2">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cs typeface="Times New Roman" pitchFamily="18" charset="0"/>
              </a:rPr>
              <a:t>Lambda</a:t>
            </a:r>
            <a:r>
              <a:rPr lang="en-US" sz="2400" dirty="0">
                <a:latin typeface="+mj-lt"/>
              </a:rPr>
              <a:t> = carrier wavelength</a:t>
            </a:r>
          </a:p>
        </p:txBody>
      </p:sp>
      <p:graphicFrame>
        <p:nvGraphicFramePr>
          <p:cNvPr id="1026" name="Object 3"/>
          <p:cNvGraphicFramePr>
            <a:graphicFrameLocks noChangeAspect="1"/>
          </p:cNvGraphicFramePr>
          <p:nvPr/>
        </p:nvGraphicFramePr>
        <p:xfrm>
          <a:off x="4223658" y="2933474"/>
          <a:ext cx="3311525" cy="1116012"/>
        </p:xfrm>
        <a:graphic>
          <a:graphicData uri="http://schemas.openxmlformats.org/presentationml/2006/ole">
            <mc:AlternateContent xmlns:mc="http://schemas.openxmlformats.org/markup-compatibility/2006">
              <mc:Choice xmlns:v="urn:schemas-microsoft-com:vml" Requires="v">
                <p:oleObj r:id="rId3" imgW="1244160" imgH="418680" progId="Equation.3">
                  <p:embed/>
                </p:oleObj>
              </mc:Choice>
              <mc:Fallback>
                <p:oleObj r:id="rId3" imgW="1244160" imgH="418680" progId="Equation.3">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658" y="2933474"/>
                        <a:ext cx="3311525" cy="111601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r>
              <a:rPr lang="en-US" dirty="0"/>
              <a:t>CS 4222/5422 - intro</a:t>
            </a:r>
          </a:p>
        </p:txBody>
      </p:sp>
      <p:sp>
        <p:nvSpPr>
          <p:cNvPr id="3" name="Slide Number Placeholder 2"/>
          <p:cNvSpPr>
            <a:spLocks noGrp="1"/>
          </p:cNvSpPr>
          <p:nvPr>
            <p:ph type="sldNum" sz="quarter" idx="12"/>
          </p:nvPr>
        </p:nvSpPr>
        <p:spPr/>
        <p:txBody>
          <a:bodyPr/>
          <a:lstStyle/>
          <a:p>
            <a:fld id="{5C6FAEEE-D619-4E65-A0EF-E650D0B3166A}" type="slidenum">
              <a:rPr lang="en-US" smtClean="0"/>
              <a:t>23</a:t>
            </a:fld>
            <a:endParaRPr lang="en-US"/>
          </a:p>
        </p:txBody>
      </p:sp>
    </p:spTree>
    <p:extLst>
      <p:ext uri="{BB962C8B-B14F-4D97-AF65-F5344CB8AC3E}">
        <p14:creationId xmlns:p14="http://schemas.microsoft.com/office/powerpoint/2010/main" val="16639541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8303" y="1368328"/>
            <a:ext cx="9415926" cy="4606925"/>
          </a:xfrm>
        </p:spPr>
        <p:txBody>
          <a:bodyPr>
            <a:normAutofit/>
          </a:bodyPr>
          <a:lstStyle/>
          <a:p>
            <a:r>
              <a:rPr lang="en-US" sz="2800" dirty="0">
                <a:latin typeface="+mj-lt"/>
              </a:rPr>
              <a:t>Path Loss in dB </a:t>
            </a:r>
          </a:p>
          <a:p>
            <a:pPr marL="0" indent="0">
              <a:buNone/>
            </a:pPr>
            <a:endParaRPr lang="en-US" sz="2800" dirty="0">
              <a:latin typeface="+mj-lt"/>
            </a:endParaRPr>
          </a:p>
          <a:p>
            <a:pPr marL="0"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solidFill>
                <a:schemeClr val="tx1"/>
              </a:solidFill>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Also simplifies to</a:t>
            </a:r>
          </a:p>
          <a:p>
            <a:pPr marL="0"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Implies a circular disk model for radio propagation. </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latin typeface="+mj-lt"/>
              </a:rPr>
              <a:t>True in practice?</a:t>
            </a:r>
          </a:p>
        </p:txBody>
      </p:sp>
      <p:graphicFrame>
        <p:nvGraphicFramePr>
          <p:cNvPr id="6" name="Object 2"/>
          <p:cNvGraphicFramePr>
            <a:graphicFrameLocks noChangeAspect="1"/>
          </p:cNvGraphicFramePr>
          <p:nvPr/>
        </p:nvGraphicFramePr>
        <p:xfrm>
          <a:off x="5486400" y="1295401"/>
          <a:ext cx="1754188" cy="1138237"/>
        </p:xfrm>
        <a:graphic>
          <a:graphicData uri="http://schemas.openxmlformats.org/presentationml/2006/ole">
            <mc:AlternateContent xmlns:mc="http://schemas.openxmlformats.org/markup-compatibility/2006">
              <mc:Choice xmlns:v="urn:schemas-microsoft-com:vml" Requires="v">
                <p:oleObj name="Equation" r:id="rId2" imgW="660240" imgH="431640" progId="Equation.3">
                  <p:embed/>
                </p:oleObj>
              </mc:Choice>
              <mc:Fallback>
                <p:oleObj name="Equation" r:id="rId2" imgW="660240" imgH="431640" progId="Equation.3">
                  <p:embed/>
                  <p:pic>
                    <p:nvPicPr>
                      <p:cNvPr id="6" name="Object 2"/>
                      <p:cNvPicPr>
                        <a:picLocks noChangeAspect="1" noChangeArrowheads="1"/>
                      </p:cNvPicPr>
                      <p:nvPr/>
                    </p:nvPicPr>
                    <p:blipFill>
                      <a:blip r:embed="rId3"/>
                      <a:srcRect/>
                      <a:stretch>
                        <a:fillRect/>
                      </a:stretch>
                    </p:blipFill>
                    <p:spPr bwMode="auto">
                      <a:xfrm>
                        <a:off x="5486400" y="1295401"/>
                        <a:ext cx="1754188" cy="113823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7" name="Object 2"/>
          <p:cNvGraphicFramePr>
            <a:graphicFrameLocks noChangeAspect="1"/>
          </p:cNvGraphicFramePr>
          <p:nvPr/>
        </p:nvGraphicFramePr>
        <p:xfrm>
          <a:off x="5486400" y="2766446"/>
          <a:ext cx="2055813" cy="1238250"/>
        </p:xfrm>
        <a:graphic>
          <a:graphicData uri="http://schemas.openxmlformats.org/presentationml/2006/ole">
            <mc:AlternateContent xmlns:mc="http://schemas.openxmlformats.org/markup-compatibility/2006">
              <mc:Choice xmlns:v="urn:schemas-microsoft-com:vml" Requires="v">
                <p:oleObj name="Equation" r:id="rId4" imgW="774360" imgH="469800" progId="Equation.3">
                  <p:embed/>
                </p:oleObj>
              </mc:Choice>
              <mc:Fallback>
                <p:oleObj name="Equation" r:id="rId4" imgW="774360" imgH="469800" progId="Equation.3">
                  <p:embed/>
                  <p:pic>
                    <p:nvPicPr>
                      <p:cNvPr id="7" name="Object 2"/>
                      <p:cNvPicPr>
                        <a:picLocks noChangeAspect="1" noChangeArrowheads="1"/>
                      </p:cNvPicPr>
                      <p:nvPr/>
                    </p:nvPicPr>
                    <p:blipFill>
                      <a:blip r:embed="rId5"/>
                      <a:srcRect/>
                      <a:stretch>
                        <a:fillRect/>
                      </a:stretch>
                    </p:blipFill>
                    <p:spPr bwMode="auto">
                      <a:xfrm>
                        <a:off x="5486400" y="2766446"/>
                        <a:ext cx="2055813" cy="12382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r>
              <a:rPr lang="en-US" dirty="0"/>
              <a:t>CS 4222/5422 - intro</a:t>
            </a:r>
          </a:p>
        </p:txBody>
      </p:sp>
      <p:sp>
        <p:nvSpPr>
          <p:cNvPr id="4" name="Slide Number Placeholder 3"/>
          <p:cNvSpPr>
            <a:spLocks noGrp="1"/>
          </p:cNvSpPr>
          <p:nvPr>
            <p:ph type="sldNum" sz="quarter" idx="12"/>
          </p:nvPr>
        </p:nvSpPr>
        <p:spPr/>
        <p:txBody>
          <a:bodyPr/>
          <a:lstStyle/>
          <a:p>
            <a:fld id="{5C6FAEEE-D619-4E65-A0EF-E650D0B3166A}" type="slidenum">
              <a:rPr lang="en-US" smtClean="0"/>
              <a:t>24</a:t>
            </a:fld>
            <a:endParaRPr lang="en-US"/>
          </a:p>
        </p:txBody>
      </p:sp>
      <p:sp>
        <p:nvSpPr>
          <p:cNvPr id="5" name="Oval 4">
            <a:extLst>
              <a:ext uri="{FF2B5EF4-FFF2-40B4-BE49-F238E27FC236}">
                <a16:creationId xmlns:a16="http://schemas.microsoft.com/office/drawing/2014/main" id="{5FEAF6AD-7C84-47F4-A801-9A6F295D48E0}"/>
              </a:ext>
            </a:extLst>
          </p:cNvPr>
          <p:cNvSpPr/>
          <p:nvPr/>
        </p:nvSpPr>
        <p:spPr>
          <a:xfrm>
            <a:off x="9174394" y="1669409"/>
            <a:ext cx="1504791" cy="14177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Oval 7">
            <a:extLst>
              <a:ext uri="{FF2B5EF4-FFF2-40B4-BE49-F238E27FC236}">
                <a16:creationId xmlns:a16="http://schemas.microsoft.com/office/drawing/2014/main" id="{04129728-DB6E-47FE-BE69-23A3D17CB406}"/>
              </a:ext>
            </a:extLst>
          </p:cNvPr>
          <p:cNvSpPr/>
          <p:nvPr/>
        </p:nvSpPr>
        <p:spPr>
          <a:xfrm>
            <a:off x="9874045" y="2334859"/>
            <a:ext cx="98463" cy="987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0D37F353-6D1D-4867-919E-AFDF7EE0FFCB}"/>
              </a:ext>
            </a:extLst>
          </p:cNvPr>
          <p:cNvCxnSpPr>
            <a:cxnSpLocks/>
            <a:stCxn id="8" idx="0"/>
            <a:endCxn id="5" idx="0"/>
          </p:cNvCxnSpPr>
          <p:nvPr/>
        </p:nvCxnSpPr>
        <p:spPr>
          <a:xfrm flipV="1">
            <a:off x="9923277" y="1669409"/>
            <a:ext cx="3513" cy="6654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474C69-4E33-4487-AC17-1FB6B603E12E}"/>
              </a:ext>
            </a:extLst>
          </p:cNvPr>
          <p:cNvSpPr txBox="1"/>
          <p:nvPr/>
        </p:nvSpPr>
        <p:spPr>
          <a:xfrm>
            <a:off x="9662808" y="1879745"/>
            <a:ext cx="309700" cy="369332"/>
          </a:xfrm>
          <a:prstGeom prst="rect">
            <a:avLst/>
          </a:prstGeom>
          <a:noFill/>
        </p:spPr>
        <p:txBody>
          <a:bodyPr wrap="none" rtlCol="0">
            <a:spAutoFit/>
          </a:bodyPr>
          <a:lstStyle/>
          <a:p>
            <a:r>
              <a:rPr lang="en-US" dirty="0"/>
              <a:t>d</a:t>
            </a:r>
            <a:endParaRPr lang="en-SG" dirty="0"/>
          </a:p>
        </p:txBody>
      </p:sp>
      <p:sp>
        <p:nvSpPr>
          <p:cNvPr id="9" name="Rectangle 1">
            <a:extLst>
              <a:ext uri="{FF2B5EF4-FFF2-40B4-BE49-F238E27FC236}">
                <a16:creationId xmlns:a16="http://schemas.microsoft.com/office/drawing/2014/main" id="{618A4DD9-8515-50A9-2083-7101E01A18EA}"/>
              </a:ext>
            </a:extLst>
          </p:cNvPr>
          <p:cNvSpPr txBox="1">
            <a:spLocks noChangeArrowheads="1"/>
          </p:cNvSpPr>
          <p:nvPr/>
        </p:nvSpPr>
        <p:spPr>
          <a:xfrm>
            <a:off x="746105" y="249092"/>
            <a:ext cx="10894262" cy="92868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Other important parameters and terms </a:t>
            </a:r>
          </a:p>
        </p:txBody>
      </p:sp>
    </p:spTree>
    <p:extLst>
      <p:ext uri="{BB962C8B-B14F-4D97-AF65-F5344CB8AC3E}">
        <p14:creationId xmlns:p14="http://schemas.microsoft.com/office/powerpoint/2010/main" val="49023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0036" y="1413164"/>
            <a:ext cx="9642764" cy="4454236"/>
          </a:xfrm>
        </p:spPr>
        <p:txBody>
          <a:bodyPr>
            <a:normAutofit/>
          </a:bodyPr>
          <a:lstStyle/>
          <a:p>
            <a:r>
              <a:rPr lang="en-US" sz="2800" dirty="0"/>
              <a:t>What if distance is 0 in the </a:t>
            </a:r>
            <a:r>
              <a:rPr lang="en-SG" sz="2800" dirty="0"/>
              <a:t>Free Space Propagation Model</a:t>
            </a:r>
            <a:r>
              <a:rPr lang="en-US" sz="2800" dirty="0"/>
              <a:t>?</a:t>
            </a:r>
          </a:p>
          <a:p>
            <a:r>
              <a:rPr lang="en-US" sz="2800" dirty="0"/>
              <a:t>Assume a reference distance d</a:t>
            </a:r>
            <a:r>
              <a:rPr lang="en-US" sz="2800" baseline="-25000" dirty="0"/>
              <a:t>0</a:t>
            </a:r>
            <a:r>
              <a:rPr lang="en-US" sz="2800" dirty="0"/>
              <a:t>, chosen to be smaller than any practical distance used (e.g.  1m for indoor, 100m for outdoor)</a:t>
            </a:r>
          </a:p>
          <a:p>
            <a:endParaRPr lang="en-US" sz="2800" dirty="0"/>
          </a:p>
          <a:p>
            <a:endParaRPr lang="en-US" dirty="0"/>
          </a:p>
          <a:p>
            <a:endParaRPr lang="en-US" dirty="0"/>
          </a:p>
          <a:p>
            <a:r>
              <a:rPr lang="en-US" sz="2800" dirty="0"/>
              <a:t>Units in </a:t>
            </a:r>
            <a:r>
              <a:rPr lang="en-US" sz="2800" dirty="0" err="1"/>
              <a:t>dBm</a:t>
            </a:r>
            <a:br>
              <a:rPr lang="en-US" dirty="0"/>
            </a:br>
            <a:endParaRPr lang="en-US" dirty="0"/>
          </a:p>
          <a:p>
            <a:endParaRPr lang="en-US" dirty="0"/>
          </a:p>
        </p:txBody>
      </p:sp>
      <p:graphicFrame>
        <p:nvGraphicFramePr>
          <p:cNvPr id="6" name="Object 2"/>
          <p:cNvGraphicFramePr>
            <a:graphicFrameLocks noChangeAspect="1"/>
          </p:cNvGraphicFramePr>
          <p:nvPr/>
        </p:nvGraphicFramePr>
        <p:xfrm>
          <a:off x="4737100" y="4362450"/>
          <a:ext cx="2190750" cy="1238250"/>
        </p:xfrm>
        <a:graphic>
          <a:graphicData uri="http://schemas.openxmlformats.org/presentationml/2006/ole">
            <mc:AlternateContent xmlns:mc="http://schemas.openxmlformats.org/markup-compatibility/2006">
              <mc:Choice xmlns:v="urn:schemas-microsoft-com:vml" Requires="v">
                <p:oleObj name="Equation" r:id="rId2" imgW="825480" imgH="469800" progId="Equation.3">
                  <p:embed/>
                </p:oleObj>
              </mc:Choice>
              <mc:Fallback>
                <p:oleObj name="Equation" r:id="rId2" imgW="825480" imgH="469800" progId="Equation.3">
                  <p:embed/>
                  <p:pic>
                    <p:nvPicPr>
                      <p:cNvPr id="6" name="Object 2"/>
                      <p:cNvPicPr>
                        <a:picLocks noChangeAspect="1" noChangeArrowheads="1"/>
                      </p:cNvPicPr>
                      <p:nvPr/>
                    </p:nvPicPr>
                    <p:blipFill>
                      <a:blip r:embed="rId3"/>
                      <a:srcRect/>
                      <a:stretch>
                        <a:fillRect/>
                      </a:stretch>
                    </p:blipFill>
                    <p:spPr bwMode="auto">
                      <a:xfrm>
                        <a:off x="4737100" y="4362450"/>
                        <a:ext cx="2190750" cy="12382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r>
              <a:rPr lang="en-US" dirty="0"/>
              <a:t>CS 4222/5422 - intro</a:t>
            </a:r>
          </a:p>
        </p:txBody>
      </p:sp>
      <p:sp>
        <p:nvSpPr>
          <p:cNvPr id="4" name="Slide Number Placeholder 3"/>
          <p:cNvSpPr>
            <a:spLocks noGrp="1"/>
          </p:cNvSpPr>
          <p:nvPr>
            <p:ph type="sldNum" sz="quarter" idx="12"/>
          </p:nvPr>
        </p:nvSpPr>
        <p:spPr/>
        <p:txBody>
          <a:bodyPr/>
          <a:lstStyle/>
          <a:p>
            <a:fld id="{5C6FAEEE-D619-4E65-A0EF-E650D0B3166A}" type="slidenum">
              <a:rPr lang="en-US" smtClean="0"/>
              <a:t>25</a:t>
            </a:fld>
            <a:endParaRPr lang="en-US"/>
          </a:p>
        </p:txBody>
      </p:sp>
      <p:sp>
        <p:nvSpPr>
          <p:cNvPr id="5" name="Rectangle 1">
            <a:extLst>
              <a:ext uri="{FF2B5EF4-FFF2-40B4-BE49-F238E27FC236}">
                <a16:creationId xmlns:a16="http://schemas.microsoft.com/office/drawing/2014/main" id="{1209C1C2-4383-A497-FBF6-B1488F27F3FC}"/>
              </a:ext>
            </a:extLst>
          </p:cNvPr>
          <p:cNvSpPr txBox="1">
            <a:spLocks noChangeArrowheads="1"/>
          </p:cNvSpPr>
          <p:nvPr/>
        </p:nvSpPr>
        <p:spPr>
          <a:xfrm>
            <a:off x="1396843" y="328613"/>
            <a:ext cx="10894262" cy="92868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Other important parameters and terms </a:t>
            </a:r>
          </a:p>
        </p:txBody>
      </p:sp>
    </p:spTree>
    <p:extLst>
      <p:ext uri="{BB962C8B-B14F-4D97-AF65-F5344CB8AC3E}">
        <p14:creationId xmlns:p14="http://schemas.microsoft.com/office/powerpoint/2010/main" val="1998525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26</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Radio propagation is much more complex in real-world, especially when obstacles are present</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894" y="1741488"/>
            <a:ext cx="8923337"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317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27</a:t>
            </a:fld>
            <a:endParaRPr lang="en-US" dirty="0"/>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Radio propagation is much more complex in real-world, especially when obstacles are present</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5704" y="1575682"/>
            <a:ext cx="4144058" cy="201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2">
            <a:extLst>
              <a:ext uri="{FF2B5EF4-FFF2-40B4-BE49-F238E27FC236}">
                <a16:creationId xmlns:a16="http://schemas.microsoft.com/office/drawing/2014/main" id="{E20B1F44-B101-D67C-6E13-D5B13214A923}"/>
              </a:ext>
            </a:extLst>
          </p:cNvPr>
          <p:cNvSpPr>
            <a:spLocks noGrp="1"/>
          </p:cNvSpPr>
          <p:nvPr>
            <p:ph idx="1"/>
          </p:nvPr>
        </p:nvSpPr>
        <p:spPr>
          <a:xfrm>
            <a:off x="336539" y="1623597"/>
            <a:ext cx="11563018" cy="4202614"/>
          </a:xfrm>
        </p:spPr>
        <p:txBody>
          <a:bodyPr>
            <a:normAutofit/>
          </a:bodyPr>
          <a:lstStyle/>
          <a:p>
            <a:r>
              <a:rPr lang="en-US" dirty="0">
                <a:latin typeface="+mj-lt"/>
              </a:rPr>
              <a:t>Reflection</a:t>
            </a:r>
          </a:p>
          <a:p>
            <a:pPr lvl="1"/>
            <a:r>
              <a:rPr lang="en-US" dirty="0">
                <a:latin typeface="+mj-lt"/>
              </a:rPr>
              <a:t>e.g. earth surface, buildings</a:t>
            </a:r>
          </a:p>
          <a:p>
            <a:r>
              <a:rPr lang="en-US" dirty="0">
                <a:latin typeface="+mj-lt"/>
              </a:rPr>
              <a:t>Diffraction</a:t>
            </a:r>
          </a:p>
          <a:p>
            <a:pPr lvl="1"/>
            <a:r>
              <a:rPr lang="en-US" dirty="0">
                <a:latin typeface="+mj-lt"/>
              </a:rPr>
              <a:t>Radio wave bends around the obstacle</a:t>
            </a:r>
          </a:p>
          <a:p>
            <a:r>
              <a:rPr lang="en-US" dirty="0">
                <a:latin typeface="+mj-lt"/>
              </a:rPr>
              <a:t>Scattering</a:t>
            </a:r>
          </a:p>
          <a:p>
            <a:pPr lvl="1"/>
            <a:r>
              <a:rPr lang="en-US" dirty="0">
                <a:latin typeface="+mj-lt"/>
              </a:rPr>
              <a:t>Obstacles smaller than wavelength of wave (e.g. foliage)</a:t>
            </a:r>
          </a:p>
          <a:p>
            <a:pPr lvl="1"/>
            <a:r>
              <a:rPr lang="en-US" dirty="0">
                <a:latin typeface="+mj-lt"/>
              </a:rPr>
              <a:t> Signal is scattered into several weaker signals</a:t>
            </a:r>
          </a:p>
          <a:p>
            <a:pPr lvl="1"/>
            <a:endParaRPr lang="en-US" dirty="0">
              <a:latin typeface="+mj-lt"/>
            </a:endParaRPr>
          </a:p>
          <a:p>
            <a:endParaRPr lang="en-US" dirty="0">
              <a:latin typeface="+mj-lt"/>
            </a:endParaRPr>
          </a:p>
        </p:txBody>
      </p:sp>
      <p:pic>
        <p:nvPicPr>
          <p:cNvPr id="3" name="Picture 5">
            <a:extLst>
              <a:ext uri="{FF2B5EF4-FFF2-40B4-BE49-F238E27FC236}">
                <a16:creationId xmlns:a16="http://schemas.microsoft.com/office/drawing/2014/main" id="{0EA3D25A-B6F0-351F-16BE-1BEFE648E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909" y="4227693"/>
            <a:ext cx="2855648" cy="201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8545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4"/>
          <p:cNvSpPr>
            <a:spLocks noGrp="1"/>
          </p:cNvSpPr>
          <p:nvPr>
            <p:ph type="ftr" sz="quarter" idx="11"/>
          </p:nvPr>
        </p:nvSpPr>
        <p:spPr/>
        <p:txBody>
          <a:bodyPr/>
          <a:lstStyle/>
          <a:p>
            <a:pPr>
              <a:defRPr/>
            </a:pPr>
            <a:r>
              <a:rPr lang="en-US" dirty="0"/>
              <a:t>CS 4222/5422 - intro</a:t>
            </a:r>
          </a:p>
        </p:txBody>
      </p:sp>
      <p:sp>
        <p:nvSpPr>
          <p:cNvPr id="36868" name="Rectangle 1"/>
          <p:cNvSpPr>
            <a:spLocks noGrp="1" noChangeArrowheads="1"/>
          </p:cNvSpPr>
          <p:nvPr>
            <p:ph type="title" idx="4294967295"/>
          </p:nvPr>
        </p:nvSpPr>
        <p:spPr>
          <a:xfrm>
            <a:off x="888346" y="245011"/>
            <a:ext cx="7764462"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a:latin typeface="+mn-lt"/>
              </a:rPr>
              <a:t>Path Loss Exponent</a:t>
            </a:r>
          </a:p>
        </p:txBody>
      </p:sp>
      <p:grpSp>
        <p:nvGrpSpPr>
          <p:cNvPr id="36869" name="Group 2"/>
          <p:cNvGrpSpPr>
            <a:grpSpLocks/>
          </p:cNvGrpSpPr>
          <p:nvPr/>
        </p:nvGrpSpPr>
        <p:grpSpPr bwMode="auto">
          <a:xfrm>
            <a:off x="2667001" y="1600201"/>
            <a:ext cx="7979228" cy="4506685"/>
            <a:chOff x="720" y="1008"/>
            <a:chExt cx="4319" cy="2883"/>
          </a:xfrm>
        </p:grpSpPr>
        <p:sp>
          <p:nvSpPr>
            <p:cNvPr id="36870" name="Rectangle 3"/>
            <p:cNvSpPr>
              <a:spLocks noChangeArrowheads="1"/>
            </p:cNvSpPr>
            <p:nvPr/>
          </p:nvSpPr>
          <p:spPr bwMode="auto">
            <a:xfrm>
              <a:off x="2880" y="3160"/>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 to 3</a:t>
              </a:r>
            </a:p>
          </p:txBody>
        </p:sp>
        <p:sp>
          <p:nvSpPr>
            <p:cNvPr id="36871" name="Rectangle 4"/>
            <p:cNvSpPr>
              <a:spLocks noChangeArrowheads="1"/>
            </p:cNvSpPr>
            <p:nvPr/>
          </p:nvSpPr>
          <p:spPr bwMode="auto">
            <a:xfrm>
              <a:off x="720" y="3160"/>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factory</a:t>
              </a:r>
            </a:p>
          </p:txBody>
        </p:sp>
        <p:sp>
          <p:nvSpPr>
            <p:cNvPr id="36872" name="Rectangle 5"/>
            <p:cNvSpPr>
              <a:spLocks noChangeArrowheads="1"/>
            </p:cNvSpPr>
            <p:nvPr/>
          </p:nvSpPr>
          <p:spPr bwMode="auto">
            <a:xfrm>
              <a:off x="720" y="3526"/>
              <a:ext cx="432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Rapport, Table 4.2, pp139</a:t>
              </a:r>
            </a:p>
          </p:txBody>
        </p:sp>
        <p:sp>
          <p:nvSpPr>
            <p:cNvPr id="36873" name="Rectangle 6"/>
            <p:cNvSpPr>
              <a:spLocks noChangeArrowheads="1"/>
            </p:cNvSpPr>
            <p:nvPr/>
          </p:nvSpPr>
          <p:spPr bwMode="auto">
            <a:xfrm>
              <a:off x="2880" y="2795"/>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4 to 6</a:t>
              </a:r>
            </a:p>
          </p:txBody>
        </p:sp>
        <p:sp>
          <p:nvSpPr>
            <p:cNvPr id="36874" name="Rectangle 7"/>
            <p:cNvSpPr>
              <a:spLocks noChangeArrowheads="1"/>
            </p:cNvSpPr>
            <p:nvPr/>
          </p:nvSpPr>
          <p:spPr bwMode="auto">
            <a:xfrm>
              <a:off x="720" y="2795"/>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Obstructed in building</a:t>
              </a:r>
            </a:p>
          </p:txBody>
        </p:sp>
        <p:sp>
          <p:nvSpPr>
            <p:cNvPr id="36875" name="Rectangle 8"/>
            <p:cNvSpPr>
              <a:spLocks noChangeArrowheads="1"/>
            </p:cNvSpPr>
            <p:nvPr/>
          </p:nvSpPr>
          <p:spPr bwMode="auto">
            <a:xfrm>
              <a:off x="2880" y="2429"/>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1.6 to 1.8</a:t>
              </a:r>
            </a:p>
          </p:txBody>
        </p:sp>
        <p:sp>
          <p:nvSpPr>
            <p:cNvPr id="36876" name="Rectangle 9"/>
            <p:cNvSpPr>
              <a:spLocks noChangeArrowheads="1"/>
            </p:cNvSpPr>
            <p:nvPr/>
          </p:nvSpPr>
          <p:spPr bwMode="auto">
            <a:xfrm>
              <a:off x="720" y="2429"/>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In building LOS</a:t>
              </a:r>
            </a:p>
          </p:txBody>
        </p:sp>
        <p:sp>
          <p:nvSpPr>
            <p:cNvPr id="36877" name="Rectangle 10"/>
            <p:cNvSpPr>
              <a:spLocks noChangeArrowheads="1"/>
            </p:cNvSpPr>
            <p:nvPr/>
          </p:nvSpPr>
          <p:spPr bwMode="auto">
            <a:xfrm>
              <a:off x="2880" y="1988"/>
              <a:ext cx="2160" cy="441"/>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3 to 5</a:t>
              </a:r>
            </a:p>
          </p:txBody>
        </p:sp>
        <p:sp>
          <p:nvSpPr>
            <p:cNvPr id="36878" name="Rectangle 11"/>
            <p:cNvSpPr>
              <a:spLocks noChangeArrowheads="1"/>
            </p:cNvSpPr>
            <p:nvPr/>
          </p:nvSpPr>
          <p:spPr bwMode="auto">
            <a:xfrm>
              <a:off x="720" y="1988"/>
              <a:ext cx="2160" cy="441"/>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Shadowed urban cellular radio</a:t>
              </a:r>
            </a:p>
          </p:txBody>
        </p:sp>
        <p:sp>
          <p:nvSpPr>
            <p:cNvPr id="36879" name="Rectangle 12"/>
            <p:cNvSpPr>
              <a:spLocks noChangeArrowheads="1"/>
            </p:cNvSpPr>
            <p:nvPr/>
          </p:nvSpPr>
          <p:spPr bwMode="auto">
            <a:xfrm>
              <a:off x="2880" y="1622"/>
              <a:ext cx="2160" cy="366"/>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2.7 to 3.5</a:t>
              </a:r>
            </a:p>
          </p:txBody>
        </p:sp>
        <p:sp>
          <p:nvSpPr>
            <p:cNvPr id="36880" name="Rectangle 13"/>
            <p:cNvSpPr>
              <a:spLocks noChangeArrowheads="1"/>
            </p:cNvSpPr>
            <p:nvPr/>
          </p:nvSpPr>
          <p:spPr bwMode="auto">
            <a:xfrm>
              <a:off x="720" y="1622"/>
              <a:ext cx="2160" cy="366"/>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rgbClr val="000000"/>
                  </a:solidFill>
                  <a:latin typeface="Tahoma" pitchFamily="34" charset="0"/>
                </a:rPr>
                <a:t>Urban area cellualr radio</a:t>
              </a:r>
            </a:p>
          </p:txBody>
        </p:sp>
        <p:sp>
          <p:nvSpPr>
            <p:cNvPr id="36881" name="Rectangle 14"/>
            <p:cNvSpPr>
              <a:spLocks noChangeArrowheads="1"/>
            </p:cNvSpPr>
            <p:nvPr/>
          </p:nvSpPr>
          <p:spPr bwMode="auto">
            <a:xfrm>
              <a:off x="2880" y="1257"/>
              <a:ext cx="2160" cy="365"/>
            </a:xfrm>
            <a:prstGeom prst="rect">
              <a:avLst/>
            </a:prstGeom>
            <a:noFill/>
            <a:ln w="9525">
              <a:noFill/>
              <a:round/>
              <a:headEnd/>
              <a:tailEnd/>
            </a:ln>
          </p:spPr>
          <p:txBody>
            <a:bodyPr lIns="90000" tIns="46800" rIns="90000" bIns="46800"/>
            <a:lstStyle/>
            <a:p>
              <a:pPr algn="ct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2</a:t>
              </a:r>
            </a:p>
          </p:txBody>
        </p:sp>
        <p:sp>
          <p:nvSpPr>
            <p:cNvPr id="36882" name="Rectangle 15"/>
            <p:cNvSpPr>
              <a:spLocks noChangeArrowheads="1"/>
            </p:cNvSpPr>
            <p:nvPr/>
          </p:nvSpPr>
          <p:spPr bwMode="auto">
            <a:xfrm>
              <a:off x="720" y="1257"/>
              <a:ext cx="2160" cy="365"/>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a:solidFill>
                    <a:srgbClr val="000000"/>
                  </a:solidFill>
                  <a:latin typeface="Tahoma" pitchFamily="34" charset="0"/>
                </a:rPr>
                <a:t>Free Space</a:t>
              </a:r>
            </a:p>
          </p:txBody>
        </p:sp>
        <p:sp>
          <p:nvSpPr>
            <p:cNvPr id="36883" name="Rectangle 16"/>
            <p:cNvSpPr>
              <a:spLocks noChangeArrowheads="1"/>
            </p:cNvSpPr>
            <p:nvPr/>
          </p:nvSpPr>
          <p:spPr bwMode="auto">
            <a:xfrm>
              <a:off x="288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dirty="0">
                  <a:solidFill>
                    <a:srgbClr val="000000"/>
                  </a:solidFill>
                  <a:latin typeface="Tahoma" pitchFamily="34" charset="0"/>
                </a:rPr>
                <a:t>Path Loss Exponential </a:t>
              </a:r>
              <a:r>
                <a:rPr lang="en-SG" sz="2400" b="1" dirty="0">
                  <a:solidFill>
                    <a:srgbClr val="000000"/>
                  </a:solidFill>
                  <a:latin typeface="Tahoma" pitchFamily="34" charset="0"/>
                </a:rPr>
                <a:t>(</a:t>
              </a:r>
              <a:r>
                <a:rPr lang="en-US" sz="2400" b="1" dirty="0">
                  <a:latin typeface="Symbol" pitchFamily="18" charset="2"/>
                </a:rPr>
                <a:t>)</a:t>
              </a:r>
              <a:endParaRPr lang="en-SG" sz="2400" b="1" dirty="0">
                <a:solidFill>
                  <a:srgbClr val="000000"/>
                </a:solidFill>
                <a:latin typeface="Tahoma" pitchFamily="34" charset="0"/>
              </a:endParaRPr>
            </a:p>
          </p:txBody>
        </p:sp>
        <p:sp>
          <p:nvSpPr>
            <p:cNvPr id="36884" name="Rectangle 17"/>
            <p:cNvSpPr>
              <a:spLocks noChangeArrowheads="1"/>
            </p:cNvSpPr>
            <p:nvPr/>
          </p:nvSpPr>
          <p:spPr bwMode="auto">
            <a:xfrm>
              <a:off x="720" y="1008"/>
              <a:ext cx="2160" cy="249"/>
            </a:xfrm>
            <a:prstGeom prst="rect">
              <a:avLst/>
            </a:prstGeom>
            <a:noFill/>
            <a:ln w="9525">
              <a:noFill/>
              <a:round/>
              <a:headEnd/>
              <a:tailEnd/>
            </a:ln>
          </p:spPr>
          <p:txBody>
            <a:bodyPr lIns="90000" tIns="46800" rIns="90000" bIns="46800"/>
            <a:lstStyle/>
            <a:p>
              <a:pPr>
                <a:spcBef>
                  <a:spcPts val="500"/>
                </a:spcBef>
                <a:buClr>
                  <a:srgbClr val="3333CC"/>
                </a:buClr>
                <a:buSzPct val="6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2000" b="1">
                  <a:solidFill>
                    <a:srgbClr val="000000"/>
                  </a:solidFill>
                  <a:latin typeface="Tahoma" pitchFamily="34" charset="0"/>
                </a:rPr>
                <a:t>Environment</a:t>
              </a:r>
            </a:p>
          </p:txBody>
        </p:sp>
        <p:sp>
          <p:nvSpPr>
            <p:cNvPr id="36885" name="Line 18"/>
            <p:cNvSpPr>
              <a:spLocks noChangeShapeType="1"/>
            </p:cNvSpPr>
            <p:nvPr/>
          </p:nvSpPr>
          <p:spPr bwMode="auto">
            <a:xfrm>
              <a:off x="720" y="1008"/>
              <a:ext cx="4320" cy="1"/>
            </a:xfrm>
            <a:prstGeom prst="line">
              <a:avLst/>
            </a:prstGeom>
            <a:noFill/>
            <a:ln w="28440">
              <a:solidFill>
                <a:srgbClr val="000000"/>
              </a:solidFill>
              <a:miter lim="800000"/>
              <a:headEnd/>
              <a:tailEnd/>
            </a:ln>
          </p:spPr>
          <p:txBody>
            <a:bodyPr/>
            <a:lstStyle/>
            <a:p>
              <a:endParaRPr lang="en-SG"/>
            </a:p>
          </p:txBody>
        </p:sp>
        <p:sp>
          <p:nvSpPr>
            <p:cNvPr id="36886" name="Line 19"/>
            <p:cNvSpPr>
              <a:spLocks noChangeShapeType="1"/>
            </p:cNvSpPr>
            <p:nvPr/>
          </p:nvSpPr>
          <p:spPr bwMode="auto">
            <a:xfrm>
              <a:off x="720" y="1257"/>
              <a:ext cx="4320" cy="1"/>
            </a:xfrm>
            <a:prstGeom prst="line">
              <a:avLst/>
            </a:prstGeom>
            <a:noFill/>
            <a:ln w="12600">
              <a:solidFill>
                <a:srgbClr val="000000"/>
              </a:solidFill>
              <a:miter lim="800000"/>
              <a:headEnd/>
              <a:tailEnd/>
            </a:ln>
          </p:spPr>
          <p:txBody>
            <a:bodyPr/>
            <a:lstStyle/>
            <a:p>
              <a:endParaRPr lang="en-SG"/>
            </a:p>
          </p:txBody>
        </p:sp>
        <p:sp>
          <p:nvSpPr>
            <p:cNvPr id="36887" name="Line 20"/>
            <p:cNvSpPr>
              <a:spLocks noChangeShapeType="1"/>
            </p:cNvSpPr>
            <p:nvPr/>
          </p:nvSpPr>
          <p:spPr bwMode="auto">
            <a:xfrm>
              <a:off x="720" y="1622"/>
              <a:ext cx="4320" cy="1"/>
            </a:xfrm>
            <a:prstGeom prst="line">
              <a:avLst/>
            </a:prstGeom>
            <a:noFill/>
            <a:ln w="12600">
              <a:solidFill>
                <a:srgbClr val="000000"/>
              </a:solidFill>
              <a:miter lim="800000"/>
              <a:headEnd/>
              <a:tailEnd/>
            </a:ln>
          </p:spPr>
          <p:txBody>
            <a:bodyPr/>
            <a:lstStyle/>
            <a:p>
              <a:endParaRPr lang="en-SG"/>
            </a:p>
          </p:txBody>
        </p:sp>
        <p:sp>
          <p:nvSpPr>
            <p:cNvPr id="36888" name="Line 21"/>
            <p:cNvSpPr>
              <a:spLocks noChangeShapeType="1"/>
            </p:cNvSpPr>
            <p:nvPr/>
          </p:nvSpPr>
          <p:spPr bwMode="auto">
            <a:xfrm>
              <a:off x="720" y="1988"/>
              <a:ext cx="4320" cy="1"/>
            </a:xfrm>
            <a:prstGeom prst="line">
              <a:avLst/>
            </a:prstGeom>
            <a:noFill/>
            <a:ln w="12600">
              <a:solidFill>
                <a:srgbClr val="000000"/>
              </a:solidFill>
              <a:miter lim="800000"/>
              <a:headEnd/>
              <a:tailEnd/>
            </a:ln>
          </p:spPr>
          <p:txBody>
            <a:bodyPr/>
            <a:lstStyle/>
            <a:p>
              <a:endParaRPr lang="en-SG"/>
            </a:p>
          </p:txBody>
        </p:sp>
        <p:sp>
          <p:nvSpPr>
            <p:cNvPr id="36889" name="Line 22"/>
            <p:cNvSpPr>
              <a:spLocks noChangeShapeType="1"/>
            </p:cNvSpPr>
            <p:nvPr/>
          </p:nvSpPr>
          <p:spPr bwMode="auto">
            <a:xfrm>
              <a:off x="720" y="2429"/>
              <a:ext cx="4320" cy="1"/>
            </a:xfrm>
            <a:prstGeom prst="line">
              <a:avLst/>
            </a:prstGeom>
            <a:noFill/>
            <a:ln w="12600">
              <a:solidFill>
                <a:srgbClr val="000000"/>
              </a:solidFill>
              <a:miter lim="800000"/>
              <a:headEnd/>
              <a:tailEnd/>
            </a:ln>
          </p:spPr>
          <p:txBody>
            <a:bodyPr/>
            <a:lstStyle/>
            <a:p>
              <a:endParaRPr lang="en-SG"/>
            </a:p>
          </p:txBody>
        </p:sp>
        <p:sp>
          <p:nvSpPr>
            <p:cNvPr id="36890" name="Line 23"/>
            <p:cNvSpPr>
              <a:spLocks noChangeShapeType="1"/>
            </p:cNvSpPr>
            <p:nvPr/>
          </p:nvSpPr>
          <p:spPr bwMode="auto">
            <a:xfrm>
              <a:off x="720" y="2795"/>
              <a:ext cx="4320" cy="1"/>
            </a:xfrm>
            <a:prstGeom prst="line">
              <a:avLst/>
            </a:prstGeom>
            <a:noFill/>
            <a:ln w="12600">
              <a:solidFill>
                <a:srgbClr val="000000"/>
              </a:solidFill>
              <a:miter lim="800000"/>
              <a:headEnd/>
              <a:tailEnd/>
            </a:ln>
          </p:spPr>
          <p:txBody>
            <a:bodyPr/>
            <a:lstStyle/>
            <a:p>
              <a:endParaRPr lang="en-SG"/>
            </a:p>
          </p:txBody>
        </p:sp>
        <p:sp>
          <p:nvSpPr>
            <p:cNvPr id="36891" name="Line 24"/>
            <p:cNvSpPr>
              <a:spLocks noChangeShapeType="1"/>
            </p:cNvSpPr>
            <p:nvPr/>
          </p:nvSpPr>
          <p:spPr bwMode="auto">
            <a:xfrm>
              <a:off x="720" y="3160"/>
              <a:ext cx="4320" cy="1"/>
            </a:xfrm>
            <a:prstGeom prst="line">
              <a:avLst/>
            </a:prstGeom>
            <a:noFill/>
            <a:ln w="12600">
              <a:solidFill>
                <a:srgbClr val="000000"/>
              </a:solidFill>
              <a:miter lim="800000"/>
              <a:headEnd/>
              <a:tailEnd/>
            </a:ln>
          </p:spPr>
          <p:txBody>
            <a:bodyPr/>
            <a:lstStyle/>
            <a:p>
              <a:endParaRPr lang="en-SG"/>
            </a:p>
          </p:txBody>
        </p:sp>
        <p:sp>
          <p:nvSpPr>
            <p:cNvPr id="36892" name="Line 25"/>
            <p:cNvSpPr>
              <a:spLocks noChangeShapeType="1"/>
            </p:cNvSpPr>
            <p:nvPr/>
          </p:nvSpPr>
          <p:spPr bwMode="auto">
            <a:xfrm>
              <a:off x="720" y="3892"/>
              <a:ext cx="4320" cy="1"/>
            </a:xfrm>
            <a:prstGeom prst="line">
              <a:avLst/>
            </a:prstGeom>
            <a:noFill/>
            <a:ln w="28440">
              <a:solidFill>
                <a:srgbClr val="000000"/>
              </a:solidFill>
              <a:miter lim="800000"/>
              <a:headEnd/>
              <a:tailEnd/>
            </a:ln>
          </p:spPr>
          <p:txBody>
            <a:bodyPr/>
            <a:lstStyle/>
            <a:p>
              <a:endParaRPr lang="en-SG"/>
            </a:p>
          </p:txBody>
        </p:sp>
        <p:sp>
          <p:nvSpPr>
            <p:cNvPr id="36893" name="Line 26"/>
            <p:cNvSpPr>
              <a:spLocks noChangeShapeType="1"/>
            </p:cNvSpPr>
            <p:nvPr/>
          </p:nvSpPr>
          <p:spPr bwMode="auto">
            <a:xfrm>
              <a:off x="720" y="1008"/>
              <a:ext cx="1" cy="2884"/>
            </a:xfrm>
            <a:prstGeom prst="line">
              <a:avLst/>
            </a:prstGeom>
            <a:noFill/>
            <a:ln w="28440">
              <a:solidFill>
                <a:srgbClr val="000000"/>
              </a:solidFill>
              <a:miter lim="800000"/>
              <a:headEnd/>
              <a:tailEnd/>
            </a:ln>
          </p:spPr>
          <p:txBody>
            <a:bodyPr/>
            <a:lstStyle/>
            <a:p>
              <a:endParaRPr lang="en-SG"/>
            </a:p>
          </p:txBody>
        </p:sp>
        <p:sp>
          <p:nvSpPr>
            <p:cNvPr id="36894" name="Line 27"/>
            <p:cNvSpPr>
              <a:spLocks noChangeShapeType="1"/>
            </p:cNvSpPr>
            <p:nvPr/>
          </p:nvSpPr>
          <p:spPr bwMode="auto">
            <a:xfrm>
              <a:off x="2880" y="1008"/>
              <a:ext cx="1" cy="2518"/>
            </a:xfrm>
            <a:prstGeom prst="line">
              <a:avLst/>
            </a:prstGeom>
            <a:noFill/>
            <a:ln w="12600">
              <a:solidFill>
                <a:srgbClr val="000000"/>
              </a:solidFill>
              <a:miter lim="800000"/>
              <a:headEnd/>
              <a:tailEnd/>
            </a:ln>
          </p:spPr>
          <p:txBody>
            <a:bodyPr/>
            <a:lstStyle/>
            <a:p>
              <a:endParaRPr lang="en-SG"/>
            </a:p>
          </p:txBody>
        </p:sp>
        <p:sp>
          <p:nvSpPr>
            <p:cNvPr id="36895" name="Line 28"/>
            <p:cNvSpPr>
              <a:spLocks noChangeShapeType="1"/>
            </p:cNvSpPr>
            <p:nvPr/>
          </p:nvSpPr>
          <p:spPr bwMode="auto">
            <a:xfrm>
              <a:off x="5040" y="1008"/>
              <a:ext cx="1" cy="2884"/>
            </a:xfrm>
            <a:prstGeom prst="line">
              <a:avLst/>
            </a:prstGeom>
            <a:noFill/>
            <a:ln w="28440">
              <a:solidFill>
                <a:srgbClr val="000000"/>
              </a:solidFill>
              <a:miter lim="800000"/>
              <a:headEnd/>
              <a:tailEnd/>
            </a:ln>
          </p:spPr>
          <p:txBody>
            <a:bodyPr/>
            <a:lstStyle/>
            <a:p>
              <a:endParaRPr lang="en-SG"/>
            </a:p>
          </p:txBody>
        </p:sp>
        <p:sp>
          <p:nvSpPr>
            <p:cNvPr id="36896" name="Line 29"/>
            <p:cNvSpPr>
              <a:spLocks noChangeShapeType="1"/>
            </p:cNvSpPr>
            <p:nvPr/>
          </p:nvSpPr>
          <p:spPr bwMode="auto">
            <a:xfrm>
              <a:off x="720" y="3526"/>
              <a:ext cx="4320" cy="1"/>
            </a:xfrm>
            <a:prstGeom prst="line">
              <a:avLst/>
            </a:prstGeom>
            <a:noFill/>
            <a:ln w="12600">
              <a:solidFill>
                <a:srgbClr val="000000"/>
              </a:solidFill>
              <a:miter lim="800000"/>
              <a:headEnd/>
              <a:tailEnd/>
            </a:ln>
          </p:spPr>
          <p:txBody>
            <a:bodyPr/>
            <a:lstStyle/>
            <a:p>
              <a:endParaRPr lang="en-SG"/>
            </a:p>
          </p:txBody>
        </p:sp>
      </p:grpSp>
      <p:sp>
        <p:nvSpPr>
          <p:cNvPr id="2" name="Slide Number Placeholder 1"/>
          <p:cNvSpPr>
            <a:spLocks noGrp="1"/>
          </p:cNvSpPr>
          <p:nvPr>
            <p:ph type="sldNum" sz="quarter" idx="12"/>
          </p:nvPr>
        </p:nvSpPr>
        <p:spPr/>
        <p:txBody>
          <a:bodyPr/>
          <a:lstStyle/>
          <a:p>
            <a:fld id="{5C6FAEEE-D619-4E65-A0EF-E650D0B3166A}" type="slidenum">
              <a:rPr lang="en-US" smtClean="0"/>
              <a:t>28</a:t>
            </a:fld>
            <a:endParaRPr lang="en-US"/>
          </a:p>
        </p:txBody>
      </p:sp>
    </p:spTree>
    <p:extLst>
      <p:ext uri="{BB962C8B-B14F-4D97-AF65-F5344CB8AC3E}">
        <p14:creationId xmlns:p14="http://schemas.microsoft.com/office/powerpoint/2010/main" val="2023410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a:t>CS 4222/5422 - intro</a:t>
            </a:r>
          </a:p>
        </p:txBody>
      </p:sp>
      <p:sp>
        <p:nvSpPr>
          <p:cNvPr id="37892" name="Rectangle 1"/>
          <p:cNvSpPr>
            <a:spLocks noGrp="1" noChangeArrowheads="1"/>
          </p:cNvSpPr>
          <p:nvPr>
            <p:ph type="title" idx="4294967295"/>
          </p:nvPr>
        </p:nvSpPr>
        <p:spPr>
          <a:xfrm>
            <a:off x="1070530" y="214314"/>
            <a:ext cx="7764462" cy="928687"/>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latin typeface="+mn-lt"/>
              </a:rPr>
              <a:t>Line of Sight Transmission</a:t>
            </a:r>
          </a:p>
        </p:txBody>
      </p:sp>
      <p:sp>
        <p:nvSpPr>
          <p:cNvPr id="35842" name="Rectangle 2"/>
          <p:cNvSpPr>
            <a:spLocks noGrp="1" noChangeArrowheads="1"/>
          </p:cNvSpPr>
          <p:nvPr>
            <p:ph type="body" idx="4294967295"/>
          </p:nvPr>
        </p:nvSpPr>
        <p:spPr>
          <a:xfrm>
            <a:off x="1760324" y="1143001"/>
            <a:ext cx="8382000" cy="4840288"/>
          </a:xfrm>
        </p:spPr>
        <p:txBody>
          <a:bodyPr>
            <a:normAutofit/>
          </a:bodyPr>
          <a:lstStyle/>
          <a:p>
            <a:pPr>
              <a:lnSpc>
                <a:spcPct val="8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latin typeface="+mj-lt"/>
              </a:rPr>
              <a:t>Free space loss</a:t>
            </a:r>
          </a:p>
          <a:p>
            <a:pPr lvl="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latin typeface="+mj-lt"/>
              </a:rPr>
              <a:t>Signal disperses with distance</a:t>
            </a:r>
          </a:p>
          <a:p>
            <a:pPr lvl="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latin typeface="+mj-lt"/>
              </a:rPr>
              <a:t>Larger loss for higher frequencies </a:t>
            </a:r>
          </a:p>
          <a:p>
            <a:pPr lvl="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latin typeface="+mj-lt"/>
              </a:rPr>
              <a:t>Loss at higher frequencies can be compensate with antenna (gain)</a:t>
            </a:r>
            <a:r>
              <a:rPr lang="ar-SA" sz="2800" dirty="0">
                <a:latin typeface="+mj-lt"/>
                <a:cs typeface="Arial" charset="0"/>
              </a:rPr>
              <a:t>‏</a:t>
            </a:r>
            <a:endParaRPr lang="en-US" sz="2800" dirty="0">
              <a:latin typeface="+mj-lt"/>
              <a:cs typeface="Arial" charset="0"/>
            </a:endParaRPr>
          </a:p>
          <a:p>
            <a:pPr lvl="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mj-lt"/>
            </a:endParaRPr>
          </a:p>
          <a:p>
            <a:pPr>
              <a:lnSpc>
                <a:spcPct val="8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latin typeface="+mj-lt"/>
              </a:rPr>
              <a:t>Atmospheric Absorption</a:t>
            </a:r>
          </a:p>
          <a:p>
            <a:pPr lvl="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latin typeface="+mj-lt"/>
              </a:rPr>
              <a:t>Water vapour and oxygen absorb radio signals</a:t>
            </a:r>
          </a:p>
          <a:p>
            <a:pPr lvl="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latin typeface="+mj-lt"/>
              </a:rPr>
              <a:t>Water greatest at 22GHz, less below 15GHz</a:t>
            </a:r>
          </a:p>
          <a:p>
            <a:pPr lvl="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latin typeface="+mj-lt"/>
              </a:rPr>
              <a:t>Oxygen greater at 60GHz, less below 30GHz</a:t>
            </a:r>
          </a:p>
          <a:p>
            <a:pPr lvl="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dirty="0">
                <a:latin typeface="+mj-lt"/>
              </a:rPr>
              <a:t>Rain and fog scatter radio wave</a:t>
            </a:r>
          </a:p>
        </p:txBody>
      </p:sp>
      <p:sp>
        <p:nvSpPr>
          <p:cNvPr id="2" name="Slide Number Placeholder 1"/>
          <p:cNvSpPr>
            <a:spLocks noGrp="1"/>
          </p:cNvSpPr>
          <p:nvPr>
            <p:ph type="sldNum" sz="quarter" idx="12"/>
          </p:nvPr>
        </p:nvSpPr>
        <p:spPr/>
        <p:txBody>
          <a:bodyPr/>
          <a:lstStyle/>
          <a:p>
            <a:fld id="{5C6FAEEE-D619-4E65-A0EF-E650D0B3166A}" type="slidenum">
              <a:rPr lang="en-US" smtClean="0"/>
              <a:t>29</a:t>
            </a:fld>
            <a:endParaRPr lang="en-US"/>
          </a:p>
        </p:txBody>
      </p:sp>
      <p:pic>
        <p:nvPicPr>
          <p:cNvPr id="3" name="Picture 2">
            <a:extLst>
              <a:ext uri="{FF2B5EF4-FFF2-40B4-BE49-F238E27FC236}">
                <a16:creationId xmlns:a16="http://schemas.microsoft.com/office/drawing/2014/main" id="{51D9DE34-DD9C-4940-A880-AB87F40537EC}"/>
              </a:ext>
            </a:extLst>
          </p:cNvPr>
          <p:cNvPicPr>
            <a:picLocks noChangeAspect="1"/>
          </p:cNvPicPr>
          <p:nvPr/>
        </p:nvPicPr>
        <p:blipFill>
          <a:blip r:embed="rId3"/>
          <a:stretch>
            <a:fillRect/>
          </a:stretch>
        </p:blipFill>
        <p:spPr>
          <a:xfrm>
            <a:off x="8009001" y="942538"/>
            <a:ext cx="3508248" cy="1341120"/>
          </a:xfrm>
          <a:prstGeom prst="rect">
            <a:avLst/>
          </a:prstGeom>
        </p:spPr>
      </p:pic>
    </p:spTree>
    <p:extLst>
      <p:ext uri="{BB962C8B-B14F-4D97-AF65-F5344CB8AC3E}">
        <p14:creationId xmlns:p14="http://schemas.microsoft.com/office/powerpoint/2010/main" val="24034797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35842"/>
                                        </p:tgtEl>
                                        <p:attrNameLst>
                                          <p:attrName>style.visibility</p:attrName>
                                        </p:attrNameLst>
                                      </p:cBhvr>
                                      <p:to>
                                        <p:strVal val="visible"/>
                                      </p:to>
                                    </p:set>
                                    <p:animEffect transition="in" filter="blinds(horizontal)">
                                      <p:cBhvr additive="repl">
                                        <p:cTn id="7" dur="500"/>
                                        <p:tgtEl>
                                          <p:spTgt spid="358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additive="repl">
                                        <p:cTn id="11" dur="1" fill="hold">
                                          <p:stCondLst>
                                            <p:cond delay="0"/>
                                          </p:stCondLst>
                                        </p:cTn>
                                        <p:tgtEl>
                                          <p:spTgt spid="35842">
                                            <p:txEl>
                                              <p:pRg st="0" end="0"/>
                                            </p:txEl>
                                          </p:spTgt>
                                        </p:tgtEl>
                                        <p:attrNameLst>
                                          <p:attrName>style.visibility</p:attrName>
                                        </p:attrNameLst>
                                      </p:cBhvr>
                                      <p:to>
                                        <p:strVal val="visible"/>
                                      </p:to>
                                    </p:set>
                                    <p:animEffect transition="in" filter="blinds(horizontal)">
                                      <p:cBhvr additive="repl">
                                        <p:cTn id="12" dur="500"/>
                                        <p:tgtEl>
                                          <p:spTgt spid="35842">
                                            <p:txEl>
                                              <p:pRg st="0" end="0"/>
                                            </p:txEl>
                                          </p:spTgt>
                                        </p:tgtEl>
                                      </p:cBhvr>
                                    </p:animEffect>
                                  </p:childTnLst>
                                </p:cTn>
                              </p:par>
                              <p:par>
                                <p:cTn id="13" presetID="3" presetClass="entr" presetSubtype="10" fill="hold" nodeType="withEffect">
                                  <p:stCondLst>
                                    <p:cond delay="0"/>
                                  </p:stCondLst>
                                  <p:childTnLst>
                                    <p:set>
                                      <p:cBhvr additive="repl">
                                        <p:cTn id="14" dur="1" fill="hold">
                                          <p:stCondLst>
                                            <p:cond delay="0"/>
                                          </p:stCondLst>
                                        </p:cTn>
                                        <p:tgtEl>
                                          <p:spTgt spid="35842">
                                            <p:txEl>
                                              <p:pRg st="1" end="1"/>
                                            </p:txEl>
                                          </p:spTgt>
                                        </p:tgtEl>
                                        <p:attrNameLst>
                                          <p:attrName>style.visibility</p:attrName>
                                        </p:attrNameLst>
                                      </p:cBhvr>
                                      <p:to>
                                        <p:strVal val="visible"/>
                                      </p:to>
                                    </p:set>
                                    <p:animEffect transition="in" filter="blinds(horizontal)">
                                      <p:cBhvr additive="repl">
                                        <p:cTn id="15" dur="500"/>
                                        <p:tgtEl>
                                          <p:spTgt spid="35842">
                                            <p:txEl>
                                              <p:pRg st="1" end="1"/>
                                            </p:txEl>
                                          </p:spTgt>
                                        </p:tgtEl>
                                      </p:cBhvr>
                                    </p:animEffect>
                                  </p:childTnLst>
                                </p:cTn>
                              </p:par>
                              <p:par>
                                <p:cTn id="16" presetID="3" presetClass="entr" presetSubtype="10" fill="hold" nodeType="withEffect">
                                  <p:stCondLst>
                                    <p:cond delay="0"/>
                                  </p:stCondLst>
                                  <p:childTnLst>
                                    <p:set>
                                      <p:cBhvr additive="repl">
                                        <p:cTn id="17" dur="1" fill="hold">
                                          <p:stCondLst>
                                            <p:cond delay="0"/>
                                          </p:stCondLst>
                                        </p:cTn>
                                        <p:tgtEl>
                                          <p:spTgt spid="35842">
                                            <p:txEl>
                                              <p:pRg st="2" end="2"/>
                                            </p:txEl>
                                          </p:spTgt>
                                        </p:tgtEl>
                                        <p:attrNameLst>
                                          <p:attrName>style.visibility</p:attrName>
                                        </p:attrNameLst>
                                      </p:cBhvr>
                                      <p:to>
                                        <p:strVal val="visible"/>
                                      </p:to>
                                    </p:set>
                                    <p:animEffect transition="in" filter="blinds(horizontal)">
                                      <p:cBhvr additive="repl">
                                        <p:cTn id="18" dur="500"/>
                                        <p:tgtEl>
                                          <p:spTgt spid="3584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additive="repl">
                                        <p:cTn id="22" dur="1" fill="hold">
                                          <p:stCondLst>
                                            <p:cond delay="0"/>
                                          </p:stCondLst>
                                        </p:cTn>
                                        <p:tgtEl>
                                          <p:spTgt spid="35842">
                                            <p:txEl>
                                              <p:charRg st="148" end="171"/>
                                            </p:txEl>
                                          </p:spTgt>
                                        </p:tgtEl>
                                        <p:attrNameLst>
                                          <p:attrName>style.visibility</p:attrName>
                                        </p:attrNameLst>
                                      </p:cBhvr>
                                      <p:to>
                                        <p:strVal val="visible"/>
                                      </p:to>
                                    </p:set>
                                    <p:animEffect transition="in" filter="blinds(horizontal)">
                                      <p:cBhvr additive="repl">
                                        <p:cTn id="23" dur="500"/>
                                        <p:tgtEl>
                                          <p:spTgt spid="35842">
                                            <p:txEl>
                                              <p:charRg st="148" end="171"/>
                                            </p:txEl>
                                          </p:spTgt>
                                        </p:tgtEl>
                                      </p:cBhvr>
                                    </p:animEffect>
                                  </p:childTnLst>
                                </p:cTn>
                              </p:par>
                              <p:par>
                                <p:cTn id="24" presetID="3" presetClass="entr" presetSubtype="10" fill="hold" nodeType="withEffect">
                                  <p:stCondLst>
                                    <p:cond delay="0"/>
                                  </p:stCondLst>
                                  <p:childTnLst>
                                    <p:set>
                                      <p:cBhvr additive="repl">
                                        <p:cTn id="25" dur="1" fill="hold">
                                          <p:stCondLst>
                                            <p:cond delay="0"/>
                                          </p:stCondLst>
                                        </p:cTn>
                                        <p:tgtEl>
                                          <p:spTgt spid="35842">
                                            <p:txEl>
                                              <p:charRg st="83" end="148"/>
                                            </p:txEl>
                                          </p:spTgt>
                                        </p:tgtEl>
                                        <p:attrNameLst>
                                          <p:attrName>style.visibility</p:attrName>
                                        </p:attrNameLst>
                                      </p:cBhvr>
                                      <p:to>
                                        <p:strVal val="visible"/>
                                      </p:to>
                                    </p:set>
                                    <p:animEffect transition="in" filter="blinds(horizontal)">
                                      <p:cBhvr additive="repl">
                                        <p:cTn id="26" dur="500"/>
                                        <p:tgtEl>
                                          <p:spTgt spid="35842">
                                            <p:txEl>
                                              <p:charRg st="83" end="148"/>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additive="repl">
                                        <p:cTn id="32" dur="1" fill="hold">
                                          <p:stCondLst>
                                            <p:cond delay="0"/>
                                          </p:stCondLst>
                                        </p:cTn>
                                        <p:tgtEl>
                                          <p:spTgt spid="35842">
                                            <p:txEl>
                                              <p:charRg st="171" end="216"/>
                                            </p:txEl>
                                          </p:spTgt>
                                        </p:tgtEl>
                                        <p:attrNameLst>
                                          <p:attrName>style.visibility</p:attrName>
                                        </p:attrNameLst>
                                      </p:cBhvr>
                                      <p:to>
                                        <p:strVal val="visible"/>
                                      </p:to>
                                    </p:set>
                                    <p:animEffect transition="in" filter="blinds(horizontal)">
                                      <p:cBhvr additive="repl">
                                        <p:cTn id="33" dur="500"/>
                                        <p:tgtEl>
                                          <p:spTgt spid="35842">
                                            <p:txEl>
                                              <p:charRg st="171" end="216"/>
                                            </p:txEl>
                                          </p:spTgt>
                                        </p:tgtEl>
                                      </p:cBhvr>
                                    </p:animEffect>
                                  </p:childTnLst>
                                </p:cTn>
                              </p:par>
                              <p:par>
                                <p:cTn id="34" presetID="3" presetClass="entr" presetSubtype="10" fill="hold" nodeType="withEffect">
                                  <p:stCondLst>
                                    <p:cond delay="0"/>
                                  </p:stCondLst>
                                  <p:childTnLst>
                                    <p:set>
                                      <p:cBhvr additive="repl">
                                        <p:cTn id="35" dur="1" fill="hold">
                                          <p:stCondLst>
                                            <p:cond delay="0"/>
                                          </p:stCondLst>
                                        </p:cTn>
                                        <p:tgtEl>
                                          <p:spTgt spid="35842">
                                            <p:txEl>
                                              <p:charRg st="216" end="258"/>
                                            </p:txEl>
                                          </p:spTgt>
                                        </p:tgtEl>
                                        <p:attrNameLst>
                                          <p:attrName>style.visibility</p:attrName>
                                        </p:attrNameLst>
                                      </p:cBhvr>
                                      <p:to>
                                        <p:strVal val="visible"/>
                                      </p:to>
                                    </p:set>
                                    <p:animEffect transition="in" filter="blinds(horizontal)">
                                      <p:cBhvr additive="repl">
                                        <p:cTn id="36" dur="500"/>
                                        <p:tgtEl>
                                          <p:spTgt spid="35842">
                                            <p:txEl>
                                              <p:charRg st="216" end="258"/>
                                            </p:txEl>
                                          </p:spTgt>
                                        </p:tgtEl>
                                      </p:cBhvr>
                                    </p:animEffect>
                                  </p:childTnLst>
                                </p:cTn>
                              </p:par>
                              <p:par>
                                <p:cTn id="37" presetID="3" presetClass="entr" presetSubtype="10" fill="hold" nodeType="withEffect">
                                  <p:stCondLst>
                                    <p:cond delay="0"/>
                                  </p:stCondLst>
                                  <p:childTnLst>
                                    <p:set>
                                      <p:cBhvr additive="repl">
                                        <p:cTn id="38" dur="1" fill="hold">
                                          <p:stCondLst>
                                            <p:cond delay="0"/>
                                          </p:stCondLst>
                                        </p:cTn>
                                        <p:tgtEl>
                                          <p:spTgt spid="35842">
                                            <p:txEl>
                                              <p:charRg st="258" end="300"/>
                                            </p:txEl>
                                          </p:spTgt>
                                        </p:tgtEl>
                                        <p:attrNameLst>
                                          <p:attrName>style.visibility</p:attrName>
                                        </p:attrNameLst>
                                      </p:cBhvr>
                                      <p:to>
                                        <p:strVal val="visible"/>
                                      </p:to>
                                    </p:set>
                                    <p:animEffect transition="in" filter="blinds(horizontal)">
                                      <p:cBhvr additive="repl">
                                        <p:cTn id="39" dur="500"/>
                                        <p:tgtEl>
                                          <p:spTgt spid="35842">
                                            <p:txEl>
                                              <p:charRg st="258" end="300"/>
                                            </p:txEl>
                                          </p:spTgt>
                                        </p:tgtEl>
                                      </p:cBhvr>
                                    </p:animEffect>
                                  </p:childTnLst>
                                </p:cTn>
                              </p:par>
                              <p:par>
                                <p:cTn id="40" presetID="3" presetClass="entr" presetSubtype="10" fill="hold" nodeType="withEffect">
                                  <p:stCondLst>
                                    <p:cond delay="0"/>
                                  </p:stCondLst>
                                  <p:childTnLst>
                                    <p:set>
                                      <p:cBhvr additive="repl">
                                        <p:cTn id="41" dur="1" fill="hold">
                                          <p:stCondLst>
                                            <p:cond delay="0"/>
                                          </p:stCondLst>
                                        </p:cTn>
                                        <p:tgtEl>
                                          <p:spTgt spid="35842">
                                            <p:txEl>
                                              <p:charRg st="300" end="333"/>
                                            </p:txEl>
                                          </p:spTgt>
                                        </p:tgtEl>
                                        <p:attrNameLst>
                                          <p:attrName>style.visibility</p:attrName>
                                        </p:attrNameLst>
                                      </p:cBhvr>
                                      <p:to>
                                        <p:strVal val="visible"/>
                                      </p:to>
                                    </p:set>
                                    <p:animEffect transition="in" filter="blinds(horizontal)">
                                      <p:cBhvr additive="repl">
                                        <p:cTn id="42" dur="500"/>
                                        <p:tgtEl>
                                          <p:spTgt spid="35842">
                                            <p:txEl>
                                              <p:charRg st="300" end="333"/>
                                            </p:txEl>
                                          </p:spTgt>
                                        </p:tgtEl>
                                      </p:cBhvr>
                                    </p:animEffect>
                                  </p:childTnLst>
                                </p:cTn>
                              </p:par>
                              <p:par>
                                <p:cTn id="43" presetID="3" presetClass="entr" presetSubtype="10" fill="hold" nodeType="withEffect">
                                  <p:stCondLst>
                                    <p:cond delay="0"/>
                                  </p:stCondLst>
                                  <p:childTnLst>
                                    <p:set>
                                      <p:cBhvr additive="repl">
                                        <p:cTn id="44" dur="1" fill="hold">
                                          <p:stCondLst>
                                            <p:cond delay="0"/>
                                          </p:stCondLst>
                                        </p:cTn>
                                        <p:tgtEl>
                                          <p:spTgt spid="35842">
                                            <p:txEl>
                                              <p:charRg st="334" end="334"/>
                                            </p:txEl>
                                          </p:spTgt>
                                        </p:tgtEl>
                                        <p:attrNameLst>
                                          <p:attrName>style.visibility</p:attrName>
                                        </p:attrNameLst>
                                      </p:cBhvr>
                                      <p:to>
                                        <p:strVal val="visible"/>
                                      </p:to>
                                    </p:set>
                                    <p:animEffect transition="in" filter="blinds(horizontal)">
                                      <p:cBhvr additive="repl">
                                        <p:cTn id="45" dur="500"/>
                                        <p:tgtEl>
                                          <p:spTgt spid="35842">
                                            <p:txEl>
                                              <p:charRg st="334" end="334"/>
                                            </p:txEl>
                                          </p:spTgt>
                                        </p:tgtEl>
                                      </p:cBhvr>
                                    </p:animEffect>
                                  </p:childTnLst>
                                </p:cTn>
                              </p:par>
                              <p:par>
                                <p:cTn id="46" presetID="3" presetClass="entr" presetSubtype="10" fill="hold" nodeType="withEffect">
                                  <p:stCondLst>
                                    <p:cond delay="0"/>
                                  </p:stCondLst>
                                  <p:childTnLst>
                                    <p:set>
                                      <p:cBhvr additive="repl">
                                        <p:cTn id="47" dur="1" fill="hold">
                                          <p:stCondLst>
                                            <p:cond delay="0"/>
                                          </p:stCondLst>
                                        </p:cTn>
                                        <p:tgtEl>
                                          <p:spTgt spid="35842">
                                            <p:txEl>
                                              <p:charRg st="334" end="334"/>
                                            </p:txEl>
                                          </p:spTgt>
                                        </p:tgtEl>
                                        <p:attrNameLst>
                                          <p:attrName>style.visibility</p:attrName>
                                        </p:attrNameLst>
                                      </p:cBhvr>
                                      <p:to>
                                        <p:strVal val="visible"/>
                                      </p:to>
                                    </p:set>
                                    <p:animEffect transition="in" filter="blinds(horizontal)">
                                      <p:cBhvr additive="repl">
                                        <p:cTn id="48" dur="500"/>
                                        <p:tgtEl>
                                          <p:spTgt spid="35842">
                                            <p:txEl>
                                              <p:charRg st="334" end="334"/>
                                            </p:txEl>
                                          </p:spTgt>
                                        </p:tgtEl>
                                      </p:cBhvr>
                                    </p:animEffect>
                                  </p:childTnLst>
                                </p:cTn>
                              </p:par>
                              <p:par>
                                <p:cTn id="49" presetID="3" presetClass="entr" presetSubtype="10" fill="hold" nodeType="withEffect">
                                  <p:stCondLst>
                                    <p:cond delay="0"/>
                                  </p:stCondLst>
                                  <p:childTnLst>
                                    <p:set>
                                      <p:cBhvr additive="repl">
                                        <p:cTn id="50" dur="1" fill="hold">
                                          <p:stCondLst>
                                            <p:cond delay="0"/>
                                          </p:stCondLst>
                                        </p:cTn>
                                        <p:tgtEl>
                                          <p:spTgt spid="35842">
                                            <p:txEl>
                                              <p:charRg st="334" end="334"/>
                                            </p:txEl>
                                          </p:spTgt>
                                        </p:tgtEl>
                                        <p:attrNameLst>
                                          <p:attrName>style.visibility</p:attrName>
                                        </p:attrNameLst>
                                      </p:cBhvr>
                                      <p:to>
                                        <p:strVal val="visible"/>
                                      </p:to>
                                    </p:set>
                                    <p:animEffect transition="in" filter="blinds(horizontal)">
                                      <p:cBhvr additive="repl">
                                        <p:cTn id="51" dur="500"/>
                                        <p:tgtEl>
                                          <p:spTgt spid="35842">
                                            <p:txEl>
                                              <p:charRg st="334" end="334"/>
                                            </p:txEl>
                                          </p:spTgt>
                                        </p:tgtEl>
                                      </p:cBhvr>
                                    </p:animEffect>
                                  </p:childTnLst>
                                </p:cTn>
                              </p:par>
                              <p:par>
                                <p:cTn id="52" presetID="3" presetClass="entr" presetSubtype="10" fill="hold" nodeType="withEffect">
                                  <p:stCondLst>
                                    <p:cond delay="0"/>
                                  </p:stCondLst>
                                  <p:childTnLst>
                                    <p:set>
                                      <p:cBhvr additive="repl">
                                        <p:cTn id="53" dur="1" fill="hold">
                                          <p:stCondLst>
                                            <p:cond delay="0"/>
                                          </p:stCondLst>
                                        </p:cTn>
                                        <p:tgtEl>
                                          <p:spTgt spid="35842">
                                            <p:txEl>
                                              <p:charRg st="334" end="334"/>
                                            </p:txEl>
                                          </p:spTgt>
                                        </p:tgtEl>
                                        <p:attrNameLst>
                                          <p:attrName>style.visibility</p:attrName>
                                        </p:attrNameLst>
                                      </p:cBhvr>
                                      <p:to>
                                        <p:strVal val="visible"/>
                                      </p:to>
                                    </p:set>
                                    <p:animEffect transition="in" filter="blinds(horizontal)">
                                      <p:cBhvr additive="repl">
                                        <p:cTn id="54" dur="500"/>
                                        <p:tgtEl>
                                          <p:spTgt spid="35842">
                                            <p:txEl>
                                              <p:charRg st="334" end="3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Administration and Course Logistics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1739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434793" y="1233628"/>
            <a:ext cx="17253" cy="493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29382" y="6168143"/>
            <a:ext cx="8326992" cy="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15810" y="5940898"/>
            <a:ext cx="1051449" cy="369332"/>
            <a:chOff x="1453679" y="5940895"/>
            <a:chExt cx="1051449" cy="369332"/>
          </a:xfrm>
        </p:grpSpPr>
        <p:sp>
          <p:nvSpPr>
            <p:cNvPr id="12" name="TextBox 11"/>
            <p:cNvSpPr txBox="1"/>
            <p:nvPr/>
          </p:nvSpPr>
          <p:spPr>
            <a:xfrm>
              <a:off x="1453679" y="5940895"/>
              <a:ext cx="908069" cy="369332"/>
            </a:xfrm>
            <a:prstGeom prst="rect">
              <a:avLst/>
            </a:prstGeom>
            <a:noFill/>
          </p:spPr>
          <p:txBody>
            <a:bodyPr wrap="none" rtlCol="0">
              <a:spAutoFit/>
            </a:bodyPr>
            <a:lstStyle/>
            <a:p>
              <a:r>
                <a:rPr lang="en-US" dirty="0"/>
                <a:t>10 kbps</a:t>
              </a:r>
              <a:endParaRPr lang="en-SG" dirty="0"/>
            </a:p>
          </p:txBody>
        </p:sp>
        <p:cxnSp>
          <p:nvCxnSpPr>
            <p:cNvPr id="15" name="Straight Connector 1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37253" y="5005757"/>
            <a:ext cx="1181306" cy="369332"/>
            <a:chOff x="1323822" y="5940895"/>
            <a:chExt cx="1181306" cy="369332"/>
          </a:xfrm>
        </p:grpSpPr>
        <p:sp>
          <p:nvSpPr>
            <p:cNvPr id="20" name="TextBox 19"/>
            <p:cNvSpPr txBox="1"/>
            <p:nvPr/>
          </p:nvSpPr>
          <p:spPr>
            <a:xfrm>
              <a:off x="1323822" y="5940895"/>
              <a:ext cx="1025089" cy="369332"/>
            </a:xfrm>
            <a:prstGeom prst="rect">
              <a:avLst/>
            </a:prstGeom>
            <a:noFill/>
          </p:spPr>
          <p:txBody>
            <a:bodyPr wrap="none" rtlCol="0">
              <a:spAutoFit/>
            </a:bodyPr>
            <a:lstStyle/>
            <a:p>
              <a:r>
                <a:rPr lang="en-US" dirty="0"/>
                <a:t>100 kbps</a:t>
              </a:r>
              <a:endParaRPr lang="en-SG" dirty="0"/>
            </a:p>
          </p:txBody>
        </p:sp>
        <p:cxnSp>
          <p:nvCxnSpPr>
            <p:cNvPr id="21" name="Straight Connector 20"/>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237253" y="4097813"/>
            <a:ext cx="1181306" cy="369332"/>
            <a:chOff x="1323822" y="5940895"/>
            <a:chExt cx="1181306" cy="369332"/>
          </a:xfrm>
        </p:grpSpPr>
        <p:sp>
          <p:nvSpPr>
            <p:cNvPr id="25" name="TextBox 24"/>
            <p:cNvSpPr txBox="1"/>
            <p:nvPr/>
          </p:nvSpPr>
          <p:spPr>
            <a:xfrm>
              <a:off x="1323822" y="5940895"/>
              <a:ext cx="884025" cy="369332"/>
            </a:xfrm>
            <a:prstGeom prst="rect">
              <a:avLst/>
            </a:prstGeom>
            <a:noFill/>
          </p:spPr>
          <p:txBody>
            <a:bodyPr wrap="none" rtlCol="0">
              <a:spAutoFit/>
            </a:bodyPr>
            <a:lstStyle/>
            <a:p>
              <a:r>
                <a:rPr lang="en-US" dirty="0"/>
                <a:t>1 Mbps</a:t>
              </a:r>
              <a:endParaRPr lang="en-SG" dirty="0"/>
            </a:p>
          </p:txBody>
        </p:sp>
        <p:cxnSp>
          <p:nvCxnSpPr>
            <p:cNvPr id="26" name="Straight Connector 25"/>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37253" y="3190805"/>
            <a:ext cx="1181306" cy="369332"/>
            <a:chOff x="1323822" y="5940895"/>
            <a:chExt cx="1181306" cy="369332"/>
          </a:xfrm>
        </p:grpSpPr>
        <p:sp>
          <p:nvSpPr>
            <p:cNvPr id="28" name="TextBox 27"/>
            <p:cNvSpPr txBox="1"/>
            <p:nvPr/>
          </p:nvSpPr>
          <p:spPr>
            <a:xfrm>
              <a:off x="1323822" y="5940895"/>
              <a:ext cx="1001043" cy="369332"/>
            </a:xfrm>
            <a:prstGeom prst="rect">
              <a:avLst/>
            </a:prstGeom>
            <a:noFill/>
          </p:spPr>
          <p:txBody>
            <a:bodyPr wrap="none" rtlCol="0">
              <a:spAutoFit/>
            </a:bodyPr>
            <a:lstStyle/>
            <a:p>
              <a:r>
                <a:rPr lang="en-US" dirty="0"/>
                <a:t>10 Mbps</a:t>
              </a:r>
              <a:endParaRPr lang="en-SG" dirty="0"/>
            </a:p>
          </p:txBody>
        </p:sp>
        <p:cxnSp>
          <p:nvCxnSpPr>
            <p:cNvPr id="29" name="Straight Connector 28"/>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66911" y="2289584"/>
            <a:ext cx="1262471" cy="369332"/>
            <a:chOff x="1242657" y="5940895"/>
            <a:chExt cx="1262471" cy="369332"/>
          </a:xfrm>
        </p:grpSpPr>
        <p:sp>
          <p:nvSpPr>
            <p:cNvPr id="31" name="TextBox 30"/>
            <p:cNvSpPr txBox="1"/>
            <p:nvPr/>
          </p:nvSpPr>
          <p:spPr>
            <a:xfrm>
              <a:off x="1242657" y="5940895"/>
              <a:ext cx="1118063" cy="369332"/>
            </a:xfrm>
            <a:prstGeom prst="rect">
              <a:avLst/>
            </a:prstGeom>
            <a:noFill/>
          </p:spPr>
          <p:txBody>
            <a:bodyPr wrap="none" rtlCol="0">
              <a:spAutoFit/>
            </a:bodyPr>
            <a:lstStyle/>
            <a:p>
              <a:r>
                <a:rPr lang="en-US" dirty="0"/>
                <a:t>100 Mbps</a:t>
              </a:r>
              <a:endParaRPr lang="en-SG" dirty="0"/>
            </a:p>
          </p:txBody>
        </p:sp>
        <p:cxnSp>
          <p:nvCxnSpPr>
            <p:cNvPr id="32" name="Straight Connector 31"/>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1248076" y="1370712"/>
            <a:ext cx="1181306" cy="369332"/>
            <a:chOff x="1323822" y="5940895"/>
            <a:chExt cx="1181306" cy="369332"/>
          </a:xfrm>
        </p:grpSpPr>
        <p:sp>
          <p:nvSpPr>
            <p:cNvPr id="34" name="TextBox 33"/>
            <p:cNvSpPr txBox="1"/>
            <p:nvPr/>
          </p:nvSpPr>
          <p:spPr>
            <a:xfrm>
              <a:off x="1323822" y="5940895"/>
              <a:ext cx="832728" cy="369332"/>
            </a:xfrm>
            <a:prstGeom prst="rect">
              <a:avLst/>
            </a:prstGeom>
            <a:noFill/>
          </p:spPr>
          <p:txBody>
            <a:bodyPr wrap="none" rtlCol="0">
              <a:spAutoFit/>
            </a:bodyPr>
            <a:lstStyle/>
            <a:p>
              <a:r>
                <a:rPr lang="en-US" dirty="0"/>
                <a:t>1 </a:t>
              </a:r>
              <a:r>
                <a:rPr lang="en-US" dirty="0" err="1"/>
                <a:t>Gbps</a:t>
              </a:r>
              <a:endParaRPr lang="en-SG" dirty="0"/>
            </a:p>
          </p:txBody>
        </p:sp>
        <p:cxnSp>
          <p:nvCxnSpPr>
            <p:cNvPr id="35" name="Straight Connector 3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3360014"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19140" y="6234476"/>
            <a:ext cx="683200" cy="369332"/>
          </a:xfrm>
          <a:prstGeom prst="rect">
            <a:avLst/>
          </a:prstGeom>
          <a:noFill/>
        </p:spPr>
        <p:txBody>
          <a:bodyPr wrap="none" rtlCol="0">
            <a:spAutoFit/>
          </a:bodyPr>
          <a:lstStyle/>
          <a:p>
            <a:r>
              <a:rPr lang="en-US" dirty="0"/>
              <a:t>1GHz</a:t>
            </a:r>
            <a:endParaRPr lang="en-SG" dirty="0"/>
          </a:p>
        </p:txBody>
      </p:sp>
      <p:cxnSp>
        <p:nvCxnSpPr>
          <p:cNvPr id="40" name="Straight Connector 39"/>
          <p:cNvCxnSpPr/>
          <p:nvPr/>
        </p:nvCxnSpPr>
        <p:spPr>
          <a:xfrm>
            <a:off x="4252769"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11895" y="6234476"/>
            <a:ext cx="683200" cy="369332"/>
          </a:xfrm>
          <a:prstGeom prst="rect">
            <a:avLst/>
          </a:prstGeom>
          <a:noFill/>
        </p:spPr>
        <p:txBody>
          <a:bodyPr wrap="none" rtlCol="0">
            <a:spAutoFit/>
          </a:bodyPr>
          <a:lstStyle/>
          <a:p>
            <a:r>
              <a:rPr lang="en-US" dirty="0"/>
              <a:t>2GHz</a:t>
            </a:r>
            <a:endParaRPr lang="en-SG" dirty="0"/>
          </a:p>
        </p:txBody>
      </p:sp>
      <p:cxnSp>
        <p:nvCxnSpPr>
          <p:cNvPr id="42" name="Straight Connector 41"/>
          <p:cNvCxnSpPr/>
          <p:nvPr/>
        </p:nvCxnSpPr>
        <p:spPr>
          <a:xfrm>
            <a:off x="5199637"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58763" y="6234476"/>
            <a:ext cx="683200" cy="369332"/>
          </a:xfrm>
          <a:prstGeom prst="rect">
            <a:avLst/>
          </a:prstGeom>
          <a:noFill/>
        </p:spPr>
        <p:txBody>
          <a:bodyPr wrap="none" rtlCol="0">
            <a:spAutoFit/>
          </a:bodyPr>
          <a:lstStyle/>
          <a:p>
            <a:r>
              <a:rPr lang="en-US" dirty="0"/>
              <a:t>3GHz</a:t>
            </a:r>
            <a:endParaRPr lang="en-SG" dirty="0"/>
          </a:p>
        </p:txBody>
      </p:sp>
      <p:cxnSp>
        <p:nvCxnSpPr>
          <p:cNvPr id="44" name="Straight Connector 43"/>
          <p:cNvCxnSpPr/>
          <p:nvPr/>
        </p:nvCxnSpPr>
        <p:spPr>
          <a:xfrm>
            <a:off x="6092392"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751518" y="6234476"/>
            <a:ext cx="683200" cy="369332"/>
          </a:xfrm>
          <a:prstGeom prst="rect">
            <a:avLst/>
          </a:prstGeom>
          <a:noFill/>
        </p:spPr>
        <p:txBody>
          <a:bodyPr wrap="none" rtlCol="0">
            <a:spAutoFit/>
          </a:bodyPr>
          <a:lstStyle/>
          <a:p>
            <a:r>
              <a:rPr lang="en-US" dirty="0"/>
              <a:t>4GHz</a:t>
            </a:r>
            <a:endParaRPr lang="en-SG" dirty="0"/>
          </a:p>
        </p:txBody>
      </p:sp>
      <p:cxnSp>
        <p:nvCxnSpPr>
          <p:cNvPr id="46" name="Straight Connector 45"/>
          <p:cNvCxnSpPr/>
          <p:nvPr/>
        </p:nvCxnSpPr>
        <p:spPr>
          <a:xfrm>
            <a:off x="7018518"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677644" y="6234476"/>
            <a:ext cx="683200" cy="369332"/>
          </a:xfrm>
          <a:prstGeom prst="rect">
            <a:avLst/>
          </a:prstGeom>
          <a:noFill/>
        </p:spPr>
        <p:txBody>
          <a:bodyPr wrap="none" rtlCol="0">
            <a:spAutoFit/>
          </a:bodyPr>
          <a:lstStyle/>
          <a:p>
            <a:r>
              <a:rPr lang="en-US" dirty="0"/>
              <a:t>5GHz</a:t>
            </a:r>
            <a:endParaRPr lang="en-SG" dirty="0"/>
          </a:p>
        </p:txBody>
      </p:sp>
      <p:cxnSp>
        <p:nvCxnSpPr>
          <p:cNvPr id="48" name="Straight Connector 47"/>
          <p:cNvCxnSpPr/>
          <p:nvPr/>
        </p:nvCxnSpPr>
        <p:spPr>
          <a:xfrm>
            <a:off x="7911273"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70399" y="6234476"/>
            <a:ext cx="683200" cy="369332"/>
          </a:xfrm>
          <a:prstGeom prst="rect">
            <a:avLst/>
          </a:prstGeom>
          <a:noFill/>
        </p:spPr>
        <p:txBody>
          <a:bodyPr wrap="none" rtlCol="0">
            <a:spAutoFit/>
          </a:bodyPr>
          <a:lstStyle/>
          <a:p>
            <a:r>
              <a:rPr lang="en-US" dirty="0"/>
              <a:t>6GHz</a:t>
            </a:r>
            <a:endParaRPr lang="en-SG" dirty="0"/>
          </a:p>
        </p:txBody>
      </p:sp>
      <p:sp>
        <p:nvSpPr>
          <p:cNvPr id="50" name="Rounded Rectangle 49"/>
          <p:cNvSpPr/>
          <p:nvPr/>
        </p:nvSpPr>
        <p:spPr>
          <a:xfrm>
            <a:off x="5838088" y="5190423"/>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UWB (802.15.4-2011)</a:t>
            </a:r>
            <a:endParaRPr lang="en-SG" dirty="0"/>
          </a:p>
        </p:txBody>
      </p:sp>
      <p:sp>
        <p:nvSpPr>
          <p:cNvPr id="51" name="Rounded Rectangle 50"/>
          <p:cNvSpPr/>
          <p:nvPr/>
        </p:nvSpPr>
        <p:spPr>
          <a:xfrm>
            <a:off x="5751517" y="2126590"/>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Rate UWB</a:t>
            </a:r>
            <a:endParaRPr lang="en-SG" dirty="0"/>
          </a:p>
        </p:txBody>
      </p:sp>
      <p:sp>
        <p:nvSpPr>
          <p:cNvPr id="4" name="Oval 3"/>
          <p:cNvSpPr/>
          <p:nvPr/>
        </p:nvSpPr>
        <p:spPr>
          <a:xfrm>
            <a:off x="3602182" y="1946074"/>
            <a:ext cx="1086196" cy="3610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4G</a:t>
            </a:r>
            <a:endParaRPr lang="en-SG" dirty="0"/>
          </a:p>
        </p:txBody>
      </p:sp>
      <p:sp>
        <p:nvSpPr>
          <p:cNvPr id="56" name="Oval 55"/>
          <p:cNvSpPr/>
          <p:nvPr/>
        </p:nvSpPr>
        <p:spPr>
          <a:xfrm>
            <a:off x="4552302" y="1942136"/>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TextBox 56"/>
          <p:cNvSpPr txBox="1"/>
          <p:nvPr/>
        </p:nvSpPr>
        <p:spPr>
          <a:xfrm>
            <a:off x="4802218" y="1830484"/>
            <a:ext cx="949299" cy="369332"/>
          </a:xfrm>
          <a:prstGeom prst="rect">
            <a:avLst/>
          </a:prstGeom>
          <a:noFill/>
        </p:spPr>
        <p:txBody>
          <a:bodyPr wrap="none" rtlCol="0">
            <a:spAutoFit/>
          </a:bodyPr>
          <a:lstStyle/>
          <a:p>
            <a:r>
              <a:rPr lang="en-US" dirty="0"/>
              <a:t>802.11n</a:t>
            </a:r>
            <a:endParaRPr lang="en-SG" dirty="0"/>
          </a:p>
        </p:txBody>
      </p:sp>
      <p:sp>
        <p:nvSpPr>
          <p:cNvPr id="58" name="Oval 57"/>
          <p:cNvSpPr/>
          <p:nvPr/>
        </p:nvSpPr>
        <p:spPr>
          <a:xfrm>
            <a:off x="6967822" y="1659102"/>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p:cNvSpPr txBox="1"/>
          <p:nvPr/>
        </p:nvSpPr>
        <p:spPr>
          <a:xfrm>
            <a:off x="7217738" y="1547450"/>
            <a:ext cx="1035861" cy="369332"/>
          </a:xfrm>
          <a:prstGeom prst="rect">
            <a:avLst/>
          </a:prstGeom>
          <a:noFill/>
        </p:spPr>
        <p:txBody>
          <a:bodyPr wrap="none" rtlCol="0">
            <a:spAutoFit/>
          </a:bodyPr>
          <a:lstStyle/>
          <a:p>
            <a:r>
              <a:rPr lang="en-US" dirty="0"/>
              <a:t>802.11ac</a:t>
            </a:r>
            <a:endParaRPr lang="en-SG" dirty="0"/>
          </a:p>
        </p:txBody>
      </p:sp>
      <p:sp>
        <p:nvSpPr>
          <p:cNvPr id="8" name="Oval 7"/>
          <p:cNvSpPr/>
          <p:nvPr/>
        </p:nvSpPr>
        <p:spPr>
          <a:xfrm>
            <a:off x="4700389" y="4088372"/>
            <a:ext cx="249382" cy="17733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p:cNvSpPr txBox="1"/>
          <p:nvPr/>
        </p:nvSpPr>
        <p:spPr>
          <a:xfrm>
            <a:off x="4928038" y="4001526"/>
            <a:ext cx="1115755" cy="369332"/>
          </a:xfrm>
          <a:prstGeom prst="rect">
            <a:avLst/>
          </a:prstGeom>
          <a:noFill/>
        </p:spPr>
        <p:txBody>
          <a:bodyPr wrap="none" rtlCol="0">
            <a:spAutoFit/>
          </a:bodyPr>
          <a:lstStyle/>
          <a:p>
            <a:r>
              <a:rPr lang="en-US" dirty="0"/>
              <a:t>Bluetooth</a:t>
            </a:r>
            <a:endParaRPr lang="en-SG" dirty="0"/>
          </a:p>
        </p:txBody>
      </p:sp>
      <p:sp>
        <p:nvSpPr>
          <p:cNvPr id="60" name="Oval 59"/>
          <p:cNvSpPr/>
          <p:nvPr/>
        </p:nvSpPr>
        <p:spPr>
          <a:xfrm>
            <a:off x="4702941" y="4810117"/>
            <a:ext cx="249382" cy="1773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TextBox 60"/>
          <p:cNvSpPr txBox="1"/>
          <p:nvPr/>
        </p:nvSpPr>
        <p:spPr>
          <a:xfrm>
            <a:off x="4930590" y="4723271"/>
            <a:ext cx="1426994" cy="369332"/>
          </a:xfrm>
          <a:prstGeom prst="rect">
            <a:avLst/>
          </a:prstGeom>
          <a:noFill/>
        </p:spPr>
        <p:txBody>
          <a:bodyPr wrap="none" rtlCol="0">
            <a:spAutoFit/>
          </a:bodyPr>
          <a:lstStyle/>
          <a:p>
            <a:r>
              <a:rPr lang="en-US" dirty="0"/>
              <a:t>BLE/802.15.4</a:t>
            </a:r>
            <a:endParaRPr lang="en-SG" dirty="0"/>
          </a:p>
        </p:txBody>
      </p:sp>
      <p:sp>
        <p:nvSpPr>
          <p:cNvPr id="10" name="Oval 9"/>
          <p:cNvSpPr/>
          <p:nvPr/>
        </p:nvSpPr>
        <p:spPr>
          <a:xfrm>
            <a:off x="3118950" y="5386528"/>
            <a:ext cx="215342" cy="16307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3319752" y="5261041"/>
            <a:ext cx="662361" cy="369332"/>
          </a:xfrm>
          <a:prstGeom prst="rect">
            <a:avLst/>
          </a:prstGeom>
          <a:noFill/>
        </p:spPr>
        <p:txBody>
          <a:bodyPr wrap="none" rtlCol="0">
            <a:spAutoFit/>
          </a:bodyPr>
          <a:lstStyle/>
          <a:p>
            <a:r>
              <a:rPr lang="en-US" dirty="0" err="1"/>
              <a:t>LoRA</a:t>
            </a:r>
            <a:endParaRPr lang="en-SG" dirty="0"/>
          </a:p>
        </p:txBody>
      </p:sp>
      <p:sp>
        <p:nvSpPr>
          <p:cNvPr id="62" name="Oval 61"/>
          <p:cNvSpPr/>
          <p:nvPr/>
        </p:nvSpPr>
        <p:spPr>
          <a:xfrm>
            <a:off x="2564759" y="5863375"/>
            <a:ext cx="215342" cy="1630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2765561" y="5737888"/>
            <a:ext cx="560923" cy="369332"/>
          </a:xfrm>
          <a:prstGeom prst="rect">
            <a:avLst/>
          </a:prstGeom>
          <a:noFill/>
        </p:spPr>
        <p:txBody>
          <a:bodyPr wrap="none" rtlCol="0">
            <a:spAutoFit/>
          </a:bodyPr>
          <a:lstStyle/>
          <a:p>
            <a:r>
              <a:rPr lang="en-US" dirty="0"/>
              <a:t>NFC</a:t>
            </a:r>
            <a:endParaRPr lang="en-SG" dirty="0"/>
          </a:p>
        </p:txBody>
      </p:sp>
      <p:sp>
        <p:nvSpPr>
          <p:cNvPr id="13" name="Title 1">
            <a:extLst>
              <a:ext uri="{FF2B5EF4-FFF2-40B4-BE49-F238E27FC236}">
                <a16:creationId xmlns:a16="http://schemas.microsoft.com/office/drawing/2014/main" id="{2C9E7AD5-722E-8F13-B4F6-9F4732E56664}"/>
              </a:ext>
            </a:extLst>
          </p:cNvPr>
          <p:cNvSpPr>
            <a:spLocks noGrp="1"/>
          </p:cNvSpPr>
          <p:nvPr>
            <p:ph type="title"/>
          </p:nvPr>
        </p:nvSpPr>
        <p:spPr>
          <a:xfrm>
            <a:off x="415600" y="390167"/>
            <a:ext cx="11360800" cy="763600"/>
          </a:xfrm>
        </p:spPr>
        <p:txBody>
          <a:bodyPr/>
          <a:lstStyle/>
          <a:p>
            <a:r>
              <a:rPr lang="en-US" sz="4000" dirty="0">
                <a:latin typeface="+mn-lt"/>
              </a:rPr>
              <a:t>Wireless standards classified on basis of throughput</a:t>
            </a:r>
          </a:p>
        </p:txBody>
      </p:sp>
    </p:spTree>
    <p:extLst>
      <p:ext uri="{BB962C8B-B14F-4D97-AF65-F5344CB8AC3E}">
        <p14:creationId xmlns:p14="http://schemas.microsoft.com/office/powerpoint/2010/main" val="4227160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15543" y="1552050"/>
            <a:ext cx="9461890" cy="4093428"/>
          </a:xfrm>
          <a:prstGeom prst="rect">
            <a:avLst/>
          </a:prstGeom>
        </p:spPr>
        <p:txBody>
          <a:bodyPr wrap="square">
            <a:spAutoFit/>
          </a:bodyPr>
          <a:lstStyle>
            <a:lvl1pPr eaLnBrk="0" hangingPunct="0">
              <a:defRPr sz="3200" b="1" i="1">
                <a:solidFill>
                  <a:schemeClr val="tx1"/>
                </a:solidFill>
                <a:latin typeface="Baby Kruffy"/>
              </a:defRPr>
            </a:lvl1pPr>
            <a:lvl2pPr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lvl="1">
              <a:defRPr/>
            </a:pPr>
            <a:endParaRPr lang="en-US" altLang="en-US" sz="3600" dirty="0">
              <a:solidFill>
                <a:srgbClr val="0000CC"/>
              </a:solidFill>
              <a:effectLst>
                <a:outerShdw blurRad="38100" dist="38100" dir="2700000" algn="tl">
                  <a:srgbClr val="C0C0C0"/>
                </a:outerShdw>
              </a:effectLst>
              <a:latin typeface="Times New Roman" panose="02020603050405020304" pitchFamily="18" charset="0"/>
            </a:endParaRPr>
          </a:p>
          <a:p>
            <a:pPr algn="just">
              <a:defRPr/>
            </a:pPr>
            <a:r>
              <a:rPr lang="en-US" altLang="en-US" sz="2800" b="0" i="0" dirty="0">
                <a:effectLst>
                  <a:outerShdw blurRad="38100" dist="38100" dir="2700000" algn="tl">
                    <a:srgbClr val="C0C0C0"/>
                  </a:outerShdw>
                </a:effectLst>
                <a:latin typeface="+mj-lt"/>
              </a:rPr>
              <a:t>The bandwidth available (</a:t>
            </a:r>
            <a:r>
              <a:rPr lang="en-US" altLang="en-US" sz="2800" b="0" i="0" dirty="0">
                <a:solidFill>
                  <a:srgbClr val="FF0000"/>
                </a:solidFill>
                <a:effectLst>
                  <a:outerShdw blurRad="38100" dist="38100" dir="2700000" algn="tl">
                    <a:srgbClr val="C0C0C0"/>
                  </a:outerShdw>
                </a:effectLst>
                <a:latin typeface="+mj-lt"/>
              </a:rPr>
              <a:t>B</a:t>
            </a:r>
            <a:r>
              <a:rPr lang="en-US" altLang="en-US" sz="2800" b="0" i="0" dirty="0">
                <a:effectLst>
                  <a:outerShdw blurRad="38100" dist="38100" dir="2700000" algn="tl">
                    <a:srgbClr val="C0C0C0"/>
                  </a:outerShdw>
                </a:effectLst>
                <a:latin typeface="+mj-lt"/>
              </a:rPr>
              <a:t>)</a:t>
            </a:r>
          </a:p>
          <a:p>
            <a:pPr algn="just">
              <a:defRPr/>
            </a:pPr>
            <a:r>
              <a:rPr lang="en-US" altLang="en-US" sz="2800" b="0" i="0" dirty="0">
                <a:effectLst>
                  <a:outerShdw blurRad="38100" dist="38100" dir="2700000" algn="tl">
                    <a:srgbClr val="C0C0C0"/>
                  </a:outerShdw>
                </a:effectLst>
                <a:latin typeface="+mj-lt"/>
              </a:rPr>
              <a:t>The quality of the channel (the level of noise, </a:t>
            </a:r>
            <a:r>
              <a:rPr lang="en-US" altLang="en-US" sz="2800" b="0" i="0" dirty="0">
                <a:solidFill>
                  <a:srgbClr val="FF0000"/>
                </a:solidFill>
                <a:effectLst>
                  <a:outerShdw blurRad="38100" dist="38100" dir="2700000" algn="tl">
                    <a:srgbClr val="C0C0C0"/>
                  </a:outerShdw>
                </a:effectLst>
                <a:latin typeface="+mj-lt"/>
              </a:rPr>
              <a:t>SNR</a:t>
            </a:r>
            <a:r>
              <a:rPr lang="en-US" altLang="en-US" sz="2800" b="0" i="0" dirty="0">
                <a:effectLst>
                  <a:outerShdw blurRad="38100" dist="38100" dir="2700000" algn="tl">
                    <a:srgbClr val="C0C0C0"/>
                  </a:outerShdw>
                </a:effectLst>
                <a:latin typeface="+mj-lt"/>
              </a:rPr>
              <a:t>)</a:t>
            </a:r>
          </a:p>
          <a:p>
            <a:pPr lvl="1">
              <a:defRPr/>
            </a:pPr>
            <a:endParaRPr lang="en-US" altLang="en-US" sz="2800" dirty="0">
              <a:effectLst>
                <a:outerShdw blurRad="38100" dist="38100" dir="2700000" algn="tl">
                  <a:srgbClr val="C0C0C0"/>
                </a:outerShdw>
              </a:effectLst>
              <a:latin typeface="+mj-lt"/>
            </a:endParaRPr>
          </a:p>
          <a:p>
            <a:pPr lvl="1">
              <a:defRPr/>
            </a:pPr>
            <a:r>
              <a:rPr lang="en-US" altLang="en-US" sz="2800" dirty="0">
                <a:effectLst>
                  <a:outerShdw blurRad="38100" dist="38100" dir="2700000" algn="tl">
                    <a:srgbClr val="C0C0C0"/>
                  </a:outerShdw>
                </a:effectLst>
                <a:latin typeface="+mj-lt"/>
              </a:rPr>
              <a:t>C = </a:t>
            </a:r>
            <a:r>
              <a:rPr lang="en-US" altLang="en-US" sz="2800" dirty="0">
                <a:solidFill>
                  <a:srgbClr val="FF0000"/>
                </a:solidFill>
                <a:effectLst>
                  <a:outerShdw blurRad="38100" dist="38100" dir="2700000" algn="tl">
                    <a:srgbClr val="C0C0C0"/>
                  </a:outerShdw>
                </a:effectLst>
                <a:latin typeface="+mj-lt"/>
              </a:rPr>
              <a:t>B</a:t>
            </a:r>
            <a:r>
              <a:rPr lang="en-US" altLang="en-US" sz="2800" dirty="0">
                <a:effectLst>
                  <a:outerShdw blurRad="38100" dist="38100" dir="2700000" algn="tl">
                    <a:srgbClr val="C0C0C0"/>
                  </a:outerShdw>
                </a:effectLst>
                <a:latin typeface="+mj-lt"/>
              </a:rPr>
              <a:t> * log</a:t>
            </a:r>
            <a:r>
              <a:rPr lang="en-US" altLang="en-US" sz="2800" baseline="-25000" dirty="0">
                <a:effectLst>
                  <a:outerShdw blurRad="38100" dist="38100" dir="2700000" algn="tl">
                    <a:srgbClr val="C0C0C0"/>
                  </a:outerShdw>
                </a:effectLst>
                <a:latin typeface="+mj-lt"/>
              </a:rPr>
              <a:t>2</a:t>
            </a:r>
            <a:r>
              <a:rPr lang="en-US" altLang="en-US" sz="2800" dirty="0">
                <a:effectLst>
                  <a:outerShdw blurRad="38100" dist="38100" dir="2700000" algn="tl">
                    <a:srgbClr val="C0C0C0"/>
                  </a:outerShdw>
                </a:effectLst>
                <a:latin typeface="+mj-lt"/>
              </a:rPr>
              <a:t>(1+</a:t>
            </a:r>
            <a:r>
              <a:rPr lang="en-US" altLang="en-US" sz="2800" dirty="0">
                <a:solidFill>
                  <a:srgbClr val="FF0000"/>
                </a:solidFill>
                <a:effectLst>
                  <a:outerShdw blurRad="38100" dist="38100" dir="2700000" algn="tl">
                    <a:srgbClr val="C0C0C0"/>
                  </a:outerShdw>
                </a:effectLst>
                <a:latin typeface="+mj-lt"/>
              </a:rPr>
              <a:t>SNR</a:t>
            </a:r>
            <a:r>
              <a:rPr lang="en-US" altLang="en-US" sz="2800" dirty="0">
                <a:effectLst>
                  <a:outerShdw blurRad="38100" dist="38100" dir="2700000" algn="tl">
                    <a:srgbClr val="C0C0C0"/>
                  </a:outerShdw>
                </a:effectLst>
                <a:latin typeface="+mj-lt"/>
              </a:rPr>
              <a:t>)</a:t>
            </a:r>
          </a:p>
          <a:p>
            <a:pPr lvl="1">
              <a:defRPr/>
            </a:pPr>
            <a:endParaRPr lang="en-US" altLang="en-US" sz="2800" dirty="0">
              <a:effectLst>
                <a:outerShdw blurRad="38100" dist="38100" dir="2700000" algn="tl">
                  <a:srgbClr val="C0C0C0"/>
                </a:outerShdw>
              </a:effectLst>
              <a:latin typeface="+mj-lt"/>
            </a:endParaRPr>
          </a:p>
          <a:p>
            <a:pPr>
              <a:defRPr/>
            </a:pPr>
            <a:r>
              <a:rPr lang="en-US" altLang="en-US" sz="2800" b="0" i="0" dirty="0">
                <a:latin typeface="+mj-lt"/>
              </a:rPr>
              <a:t>Intuitively, capacity increases with available bandwidth (linear) and increases with SNR (log)</a:t>
            </a:r>
          </a:p>
          <a:p>
            <a:pPr>
              <a:defRPr/>
            </a:pPr>
            <a:endParaRPr lang="en-US" altLang="en-US" sz="2800" b="0" i="0" dirty="0">
              <a:latin typeface="Times New Roman" panose="02020603050405020304" pitchFamily="18" charset="0"/>
            </a:endParaRPr>
          </a:p>
        </p:txBody>
      </p:sp>
      <p:sp>
        <p:nvSpPr>
          <p:cNvPr id="2" name="Rectangle 1">
            <a:extLst>
              <a:ext uri="{FF2B5EF4-FFF2-40B4-BE49-F238E27FC236}">
                <a16:creationId xmlns:a16="http://schemas.microsoft.com/office/drawing/2014/main" id="{6280EED3-3DE8-AEF7-41A0-F603642DD7B4}"/>
              </a:ext>
            </a:extLst>
          </p:cNvPr>
          <p:cNvSpPr txBox="1">
            <a:spLocks noChangeArrowheads="1"/>
          </p:cNvSpPr>
          <p:nvPr/>
        </p:nvSpPr>
        <p:spPr>
          <a:xfrm>
            <a:off x="1292251" y="295499"/>
            <a:ext cx="9534693" cy="928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dirty="0" err="1">
                <a:latin typeface="+mn-lt"/>
              </a:rPr>
              <a:t>Nosiy</a:t>
            </a:r>
            <a:r>
              <a:rPr lang="en-SG" dirty="0">
                <a:latin typeface="+mn-lt"/>
              </a:rPr>
              <a:t> channel: Shannon Capacity</a:t>
            </a:r>
          </a:p>
        </p:txBody>
      </p:sp>
    </p:spTree>
    <p:extLst>
      <p:ext uri="{BB962C8B-B14F-4D97-AF65-F5344CB8AC3E}">
        <p14:creationId xmlns:p14="http://schemas.microsoft.com/office/powerpoint/2010/main" val="3464586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C6FAEEE-D619-4E65-A0EF-E650D0B3166A}" type="slidenum">
              <a:rPr lang="en-US" smtClean="0"/>
              <a:t>32</a:t>
            </a:fld>
            <a:endParaRPr lang="en-US"/>
          </a:p>
        </p:txBody>
      </p:sp>
      <p:sp>
        <p:nvSpPr>
          <p:cNvPr id="4" name="TextBox 3"/>
          <p:cNvSpPr txBox="1"/>
          <p:nvPr/>
        </p:nvSpPr>
        <p:spPr>
          <a:xfrm>
            <a:off x="980520" y="257840"/>
            <a:ext cx="6578019" cy="707886"/>
          </a:xfrm>
          <a:prstGeom prst="rect">
            <a:avLst/>
          </a:prstGeom>
          <a:noFill/>
        </p:spPr>
        <p:txBody>
          <a:bodyPr wrap="none" rtlCol="0">
            <a:spAutoFit/>
          </a:bodyPr>
          <a:lstStyle/>
          <a:p>
            <a:r>
              <a:rPr lang="en-US" sz="4000" dirty="0"/>
              <a:t>Putting the Equations together</a:t>
            </a:r>
          </a:p>
        </p:txBody>
      </p:sp>
      <p:sp>
        <p:nvSpPr>
          <p:cNvPr id="5" name="Rectangle 4"/>
          <p:cNvSpPr/>
          <p:nvPr/>
        </p:nvSpPr>
        <p:spPr>
          <a:xfrm>
            <a:off x="1166649" y="1493137"/>
            <a:ext cx="9485828" cy="1446550"/>
          </a:xfrm>
          <a:prstGeom prst="rect">
            <a:avLst/>
          </a:prstGeom>
        </p:spPr>
        <p:txBody>
          <a:bodyPr wrap="square">
            <a:spAutoFit/>
          </a:bodyPr>
          <a:lstStyle/>
          <a:p>
            <a:pPr>
              <a:defRPr/>
            </a:pPr>
            <a:r>
              <a:rPr lang="en-US" altLang="en-US" sz="3200" dirty="0">
                <a:solidFill>
                  <a:srgbClr val="0070C0"/>
                </a:solidFill>
                <a:effectLst>
                  <a:outerShdw blurRad="38100" dist="38100" dir="2700000" algn="tl">
                    <a:srgbClr val="C0C0C0"/>
                  </a:outerShdw>
                </a:effectLst>
                <a:latin typeface="Times New Roman" panose="02020603050405020304" pitchFamily="18" charset="0"/>
              </a:rPr>
              <a:t>C = B * log</a:t>
            </a:r>
            <a:r>
              <a:rPr lang="en-US" altLang="en-US" sz="3200" baseline="-25000" dirty="0">
                <a:solidFill>
                  <a:srgbClr val="0070C0"/>
                </a:solidFill>
                <a:effectLst>
                  <a:outerShdw blurRad="38100" dist="38100" dir="2700000" algn="tl">
                    <a:srgbClr val="C0C0C0"/>
                  </a:outerShdw>
                </a:effectLst>
                <a:latin typeface="Times New Roman" panose="02020603050405020304" pitchFamily="18" charset="0"/>
              </a:rPr>
              <a:t>2</a:t>
            </a:r>
            <a:r>
              <a:rPr lang="en-US" altLang="en-US" sz="3200" dirty="0">
                <a:solidFill>
                  <a:srgbClr val="0070C0"/>
                </a:solidFill>
                <a:effectLst>
                  <a:outerShdw blurRad="38100" dist="38100" dir="2700000" algn="tl">
                    <a:srgbClr val="C0C0C0"/>
                  </a:outerShdw>
                </a:effectLst>
                <a:latin typeface="Times New Roman" panose="02020603050405020304" pitchFamily="18" charset="0"/>
              </a:rPr>
              <a:t>(1+SNR)</a:t>
            </a:r>
          </a:p>
          <a:p>
            <a:pPr lvl="1">
              <a:defRPr/>
            </a:pPr>
            <a:endParaRPr lang="en-US" altLang="en-US" sz="2800" dirty="0">
              <a:effectLst>
                <a:outerShdw blurRad="38100" dist="38100" dir="2700000" algn="tl">
                  <a:srgbClr val="C0C0C0"/>
                </a:outerShdw>
              </a:effectLst>
              <a:latin typeface="Times New Roman" panose="02020603050405020304" pitchFamily="18" charset="0"/>
            </a:endParaRPr>
          </a:p>
          <a:p>
            <a:pPr lvl="1">
              <a:defRPr/>
            </a:pPr>
            <a:r>
              <a:rPr lang="en-US" altLang="en-US" sz="2800" dirty="0">
                <a:effectLst>
                  <a:outerShdw blurRad="38100" dist="38100" dir="2700000" algn="tl">
                    <a:srgbClr val="C0C0C0"/>
                  </a:outerShdw>
                </a:effectLst>
                <a:latin typeface="Times New Roman" panose="02020603050405020304" pitchFamily="18" charset="0"/>
              </a:rPr>
              <a:t>SNR – </a:t>
            </a:r>
            <a:r>
              <a:rPr lang="en-US" altLang="en-US" sz="2800" dirty="0">
                <a:solidFill>
                  <a:srgbClr val="FF0000"/>
                </a:solidFill>
                <a:effectLst>
                  <a:outerShdw blurRad="38100" dist="38100" dir="2700000" algn="tl">
                    <a:srgbClr val="C0C0C0"/>
                  </a:outerShdw>
                </a:effectLst>
                <a:latin typeface="Times New Roman" panose="02020603050405020304" pitchFamily="18" charset="0"/>
              </a:rPr>
              <a:t>signal</a:t>
            </a:r>
            <a:r>
              <a:rPr lang="en-US" altLang="en-US" sz="2800" dirty="0">
                <a:effectLst>
                  <a:outerShdw blurRad="38100" dist="38100" dir="2700000" algn="tl">
                    <a:srgbClr val="C0C0C0"/>
                  </a:outerShdw>
                </a:effectLst>
                <a:latin typeface="Times New Roman" panose="02020603050405020304" pitchFamily="18" charset="0"/>
              </a:rPr>
              <a:t>-to-noise ratio</a:t>
            </a:r>
          </a:p>
        </p:txBody>
      </p:sp>
      <p:graphicFrame>
        <p:nvGraphicFramePr>
          <p:cNvPr id="6" name="Object 2"/>
          <p:cNvGraphicFramePr>
            <a:graphicFrameLocks noChangeAspect="1"/>
          </p:cNvGraphicFramePr>
          <p:nvPr>
            <p:extLst>
              <p:ext uri="{D42A27DB-BD31-4B8C-83A1-F6EECF244321}">
                <p14:modId xmlns:p14="http://schemas.microsoft.com/office/powerpoint/2010/main" val="1141173854"/>
              </p:ext>
            </p:extLst>
          </p:nvPr>
        </p:nvGraphicFramePr>
        <p:xfrm>
          <a:off x="1321688" y="3679588"/>
          <a:ext cx="4587875" cy="1751013"/>
        </p:xfrm>
        <a:graphic>
          <a:graphicData uri="http://schemas.openxmlformats.org/presentationml/2006/ole">
            <mc:AlternateContent xmlns:mc="http://schemas.openxmlformats.org/markup-compatibility/2006">
              <mc:Choice xmlns:v="urn:schemas-microsoft-com:vml" Requires="v">
                <p:oleObj name="Equation" r:id="rId2" imgW="1320480" imgH="507960" progId="Equation.3">
                  <p:embed/>
                </p:oleObj>
              </mc:Choice>
              <mc:Fallback>
                <p:oleObj name="Equation" r:id="rId2" imgW="1320480" imgH="507960" progId="Equation.3">
                  <p:embed/>
                  <p:pic>
                    <p:nvPicPr>
                      <p:cNvPr id="6" name="Object 2"/>
                      <p:cNvPicPr>
                        <a:picLocks noChangeAspect="1" noChangeArrowheads="1"/>
                      </p:cNvPicPr>
                      <p:nvPr/>
                    </p:nvPicPr>
                    <p:blipFill>
                      <a:blip r:embed="rId3"/>
                      <a:srcRect/>
                      <a:stretch>
                        <a:fillRect/>
                      </a:stretch>
                    </p:blipFill>
                    <p:spPr bwMode="auto">
                      <a:xfrm>
                        <a:off x="1321688" y="3679588"/>
                        <a:ext cx="4587875" cy="1751013"/>
                      </a:xfrm>
                      <a:prstGeom prst="rect">
                        <a:avLst/>
                      </a:prstGeom>
                      <a:noFill/>
                    </p:spPr>
                  </p:pic>
                </p:oleObj>
              </mc:Fallback>
            </mc:AlternateContent>
          </a:graphicData>
        </a:graphic>
      </p:graphicFrame>
      <p:sp>
        <p:nvSpPr>
          <p:cNvPr id="8" name="TextBox 7"/>
          <p:cNvSpPr txBox="1"/>
          <p:nvPr/>
        </p:nvSpPr>
        <p:spPr>
          <a:xfrm>
            <a:off x="6096001" y="1574443"/>
            <a:ext cx="5826368" cy="4062651"/>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70C0"/>
                </a:solidFill>
                <a:latin typeface="+mj-lt"/>
              </a:rPr>
              <a:t>Power</a:t>
            </a:r>
            <a:r>
              <a:rPr lang="en-US" sz="2400" dirty="0">
                <a:latin typeface="+mj-lt"/>
              </a:rPr>
              <a:t> is (usually) a constraint</a:t>
            </a:r>
          </a:p>
          <a:p>
            <a:pPr marL="742950" lvl="1" indent="-285750">
              <a:buFont typeface="Arial" panose="020B0604020202020204" pitchFamily="34" charset="0"/>
              <a:buChar char="•"/>
            </a:pPr>
            <a:r>
              <a:rPr lang="en-US" sz="2400" dirty="0">
                <a:latin typeface="+mj-lt"/>
              </a:rPr>
              <a:t>Increase in power can result in higher range/data rate</a:t>
            </a:r>
          </a:p>
          <a:p>
            <a:pPr marL="285750" indent="-285750">
              <a:buFont typeface="Arial" panose="020B0604020202020204" pitchFamily="34" charset="0"/>
              <a:buChar char="•"/>
            </a:pPr>
            <a:r>
              <a:rPr lang="en-US" sz="2400" dirty="0">
                <a:latin typeface="+mj-lt"/>
              </a:rPr>
              <a:t>Increase </a:t>
            </a:r>
            <a:r>
              <a:rPr lang="en-US" sz="2400" b="1" dirty="0">
                <a:solidFill>
                  <a:srgbClr val="0070C0"/>
                </a:solidFill>
                <a:latin typeface="+mj-lt"/>
              </a:rPr>
              <a:t>data rate (C)</a:t>
            </a:r>
          </a:p>
          <a:p>
            <a:pPr marL="742950" lvl="1" indent="-285750">
              <a:buFont typeface="Arial" panose="020B0604020202020204" pitchFamily="34" charset="0"/>
              <a:buChar char="•"/>
            </a:pPr>
            <a:r>
              <a:rPr lang="en-US" sz="2400" dirty="0">
                <a:latin typeface="+mj-lt"/>
              </a:rPr>
              <a:t>Increase throughput by using a </a:t>
            </a:r>
            <a:r>
              <a:rPr lang="en-US" sz="2400" b="1" dirty="0">
                <a:solidFill>
                  <a:srgbClr val="0070C0"/>
                </a:solidFill>
                <a:latin typeface="+mj-lt"/>
              </a:rPr>
              <a:t>larger  bandwidth</a:t>
            </a:r>
            <a:r>
              <a:rPr lang="en-US" sz="2400" dirty="0">
                <a:solidFill>
                  <a:srgbClr val="0070C0"/>
                </a:solidFill>
                <a:latin typeface="+mj-lt"/>
              </a:rPr>
              <a:t> (B)</a:t>
            </a:r>
          </a:p>
          <a:p>
            <a:pPr marL="1200150" lvl="2" indent="-285750">
              <a:buFont typeface="Arial" panose="020B0604020202020204" pitchFamily="34" charset="0"/>
              <a:buChar char="•"/>
            </a:pPr>
            <a:r>
              <a:rPr lang="en-US" sz="2400" dirty="0">
                <a:latin typeface="+mj-lt"/>
              </a:rPr>
              <a:t>Transmits at </a:t>
            </a:r>
            <a:r>
              <a:rPr lang="en-US" sz="2400" b="1" dirty="0">
                <a:solidFill>
                  <a:srgbClr val="0070C0"/>
                </a:solidFill>
                <a:latin typeface="+mj-lt"/>
              </a:rPr>
              <a:t>higher frequencies </a:t>
            </a:r>
            <a:r>
              <a:rPr lang="en-US" sz="2400" dirty="0">
                <a:latin typeface="+mj-lt"/>
              </a:rPr>
              <a:t>(f)</a:t>
            </a:r>
            <a:endParaRPr lang="en-US" sz="2400" dirty="0">
              <a:solidFill>
                <a:srgbClr val="0070C0"/>
              </a:solidFill>
              <a:latin typeface="+mj-lt"/>
            </a:endParaRPr>
          </a:p>
          <a:p>
            <a:pPr marL="742950" lvl="1" indent="-285750">
              <a:buFont typeface="Arial" panose="020B0604020202020204" pitchFamily="34" charset="0"/>
              <a:buChar char="•"/>
            </a:pPr>
            <a:r>
              <a:rPr lang="en-US" sz="2400" b="1" dirty="0">
                <a:solidFill>
                  <a:srgbClr val="0070C0"/>
                </a:solidFill>
                <a:latin typeface="+mj-lt"/>
              </a:rPr>
              <a:t>Range</a:t>
            </a:r>
            <a:r>
              <a:rPr lang="en-US" sz="2400" dirty="0">
                <a:latin typeface="+mj-lt"/>
              </a:rPr>
              <a:t> decreases and vice versa</a:t>
            </a:r>
            <a:endParaRPr lang="en-US" sz="2400" dirty="0">
              <a:solidFill>
                <a:srgbClr val="0070C0"/>
              </a:solidFill>
              <a:latin typeface="+mj-lt"/>
            </a:endParaRPr>
          </a:p>
          <a:p>
            <a:pPr marL="285750" indent="-285750">
              <a:buFont typeface="Arial" panose="020B0604020202020204" pitchFamily="34" charset="0"/>
              <a:buChar char="•"/>
            </a:pPr>
            <a:r>
              <a:rPr lang="en-US" sz="2400" dirty="0">
                <a:latin typeface="+mj-lt"/>
              </a:rPr>
              <a:t>Improve design to increase gain (G)</a:t>
            </a:r>
          </a:p>
          <a:p>
            <a:pPr marL="742950" lvl="1" indent="-285750">
              <a:buFont typeface="Arial" panose="020B0604020202020204" pitchFamily="34" charset="0"/>
              <a:buChar char="•"/>
            </a:pPr>
            <a:r>
              <a:rPr lang="en-US" sz="2400" dirty="0">
                <a:latin typeface="+mj-lt"/>
              </a:rPr>
              <a:t>e.g. OFDM, MIMO etc.</a:t>
            </a:r>
          </a:p>
          <a:p>
            <a:endParaRPr lang="en-US" dirty="0"/>
          </a:p>
        </p:txBody>
      </p:sp>
      <p:sp>
        <p:nvSpPr>
          <p:cNvPr id="9" name="Rounded Rectangle 8"/>
          <p:cNvSpPr/>
          <p:nvPr/>
        </p:nvSpPr>
        <p:spPr>
          <a:xfrm>
            <a:off x="4225160" y="4566524"/>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561490" y="4561274"/>
            <a:ext cx="320562"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392822" y="4130913"/>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169243" y="1405333"/>
            <a:ext cx="457676" cy="825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914331" y="1405333"/>
            <a:ext cx="336330" cy="829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0">
            <a:extLst>
              <a:ext uri="{FF2B5EF4-FFF2-40B4-BE49-F238E27FC236}">
                <a16:creationId xmlns:a16="http://schemas.microsoft.com/office/drawing/2014/main" id="{522C353F-89CD-4CFA-84A0-CFF71E1FDC7D}"/>
              </a:ext>
            </a:extLst>
          </p:cNvPr>
          <p:cNvSpPr/>
          <p:nvPr/>
        </p:nvSpPr>
        <p:spPr>
          <a:xfrm>
            <a:off x="1324304" y="4096631"/>
            <a:ext cx="558069" cy="848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0">
            <a:extLst>
              <a:ext uri="{FF2B5EF4-FFF2-40B4-BE49-F238E27FC236}">
                <a16:creationId xmlns:a16="http://schemas.microsoft.com/office/drawing/2014/main" id="{0BB54A85-3C70-4C7E-86A1-1B352E9FB867}"/>
              </a:ext>
            </a:extLst>
          </p:cNvPr>
          <p:cNvSpPr/>
          <p:nvPr/>
        </p:nvSpPr>
        <p:spPr>
          <a:xfrm>
            <a:off x="2726663" y="2394014"/>
            <a:ext cx="922548" cy="570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2">
            <a:extLst>
              <a:ext uri="{FF2B5EF4-FFF2-40B4-BE49-F238E27FC236}">
                <a16:creationId xmlns:a16="http://schemas.microsoft.com/office/drawing/2014/main" id="{415A651A-BF83-4759-A497-4B4023079BDC}"/>
              </a:ext>
            </a:extLst>
          </p:cNvPr>
          <p:cNvSpPr/>
          <p:nvPr/>
        </p:nvSpPr>
        <p:spPr>
          <a:xfrm>
            <a:off x="3888829" y="1463902"/>
            <a:ext cx="762301" cy="651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41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down)">
                                      <p:cBhvr>
                                        <p:cTn id="9"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10" presetID="1" presetClass="entr" presetSubtype="0"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4"/>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par>
                                <p:cTn id="39" presetID="2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56" presetID="22" presetClass="entr" presetSubtype="4"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down)">
                                      <p:cBhvr>
                                        <p:cTn id="58"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4" grpId="1" animBg="1"/>
      <p:bldP spid="15" grpId="0" animBg="1"/>
      <p:bldP spid="15" grpId="1"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1672" y="3136542"/>
            <a:ext cx="9648655" cy="1258094"/>
          </a:xfrm>
        </p:spPr>
        <p:txBody>
          <a:bodyPr>
            <a:normAutofit/>
          </a:bodyPr>
          <a:lstStyle/>
          <a:p>
            <a:pPr marL="0" indent="0" algn="ctr">
              <a:buNone/>
            </a:pPr>
            <a:r>
              <a:rPr lang="en-US" sz="4800" dirty="0"/>
              <a:t>Internet of Things Device Architecture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083344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9105" cy="1325563"/>
          </a:xfrm>
        </p:spPr>
        <p:txBody>
          <a:bodyPr>
            <a:noAutofit/>
          </a:bodyPr>
          <a:lstStyle/>
          <a:p>
            <a:r>
              <a:rPr lang="en-US" dirty="0">
                <a:latin typeface="+mn-lt"/>
              </a:rPr>
              <a:t>Four major components of IoT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34</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0420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669575"/>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41009" y="3823464"/>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29934" y="5558847"/>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
        <p:nvSpPr>
          <p:cNvPr id="3" name="Footer Placeholder 1">
            <a:extLst>
              <a:ext uri="{FF2B5EF4-FFF2-40B4-BE49-F238E27FC236}">
                <a16:creationId xmlns:a16="http://schemas.microsoft.com/office/drawing/2014/main" id="{DE16AB19-8A0D-4A98-DFDC-2753F2ADC5B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906321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093" y="365125"/>
            <a:ext cx="11665907" cy="1325563"/>
          </a:xfrm>
        </p:spPr>
        <p:txBody>
          <a:bodyPr>
            <a:noAutofit/>
          </a:bodyPr>
          <a:lstStyle/>
          <a:p>
            <a:r>
              <a:rPr lang="en-US" dirty="0">
                <a:latin typeface="+mn-lt"/>
              </a:rPr>
              <a:t>Sensing, Computing and Wireless Communication</a:t>
            </a:r>
          </a:p>
        </p:txBody>
      </p:sp>
      <p:sp>
        <p:nvSpPr>
          <p:cNvPr id="3" name="Content Placeholder 2"/>
          <p:cNvSpPr>
            <a:spLocks noGrp="1"/>
          </p:cNvSpPr>
          <p:nvPr>
            <p:ph idx="1"/>
          </p:nvPr>
        </p:nvSpPr>
        <p:spPr>
          <a:xfrm>
            <a:off x="838199" y="1690687"/>
            <a:ext cx="11187023" cy="2277463"/>
          </a:xfrm>
        </p:spPr>
        <p:txBody>
          <a:bodyPr>
            <a:noAutofit/>
          </a:bodyPr>
          <a:lstStyle/>
          <a:p>
            <a:r>
              <a:rPr lang="en-US" dirty="0">
                <a:latin typeface="+mj-lt"/>
              </a:rPr>
              <a:t>IoT device performs (primarily) three tasks: Sensing, Computing and </a:t>
            </a:r>
            <a:r>
              <a:rPr lang="en-US" b="1" dirty="0">
                <a:latin typeface="+mj-lt"/>
              </a:rPr>
              <a:t>Wireless Communication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35</a:t>
            </a:fld>
            <a:endParaRPr lang="sv-SE" dirty="0"/>
          </a:p>
        </p:txBody>
      </p:sp>
      <p:pic>
        <p:nvPicPr>
          <p:cNvPr id="9" name="Picture 8" descr="Diagram&#10;&#10;Description automatically generated">
            <a:extLst>
              <a:ext uri="{FF2B5EF4-FFF2-40B4-BE49-F238E27FC236}">
                <a16:creationId xmlns:a16="http://schemas.microsoft.com/office/drawing/2014/main" id="{D3565A85-EE49-0975-B785-64AF1B62BA6B}"/>
              </a:ext>
            </a:extLst>
          </p:cNvPr>
          <p:cNvPicPr>
            <a:picLocks noChangeAspect="1"/>
          </p:cNvPicPr>
          <p:nvPr/>
        </p:nvPicPr>
        <p:blipFill>
          <a:blip r:embed="rId3"/>
          <a:stretch>
            <a:fillRect/>
          </a:stretch>
        </p:blipFill>
        <p:spPr>
          <a:xfrm>
            <a:off x="1370214" y="3429000"/>
            <a:ext cx="9346031" cy="1695238"/>
          </a:xfrm>
          <a:prstGeom prst="rect">
            <a:avLst/>
          </a:prstGeom>
        </p:spPr>
      </p:pic>
      <p:sp>
        <p:nvSpPr>
          <p:cNvPr id="4" name="Footer Placeholder 1">
            <a:extLst>
              <a:ext uri="{FF2B5EF4-FFF2-40B4-BE49-F238E27FC236}">
                <a16:creationId xmlns:a16="http://schemas.microsoft.com/office/drawing/2014/main" id="{55F883AB-946C-ED6E-2A99-A4E35B313CD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26448794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36</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559675" y="381954"/>
            <a:ext cx="10515600" cy="1325563"/>
          </a:xfrm>
        </p:spPr>
        <p:txBody>
          <a:bodyPr>
            <a:normAutofit/>
          </a:bodyPr>
          <a:lstStyle/>
          <a:p>
            <a:r>
              <a:rPr lang="en-US" sz="4000" dirty="0">
                <a:latin typeface="+mn-lt"/>
              </a:rPr>
              <a:t>What is at the heart of computers/ IoT devices?</a:t>
            </a:r>
            <a:endParaRPr lang="en-SE" sz="4000" dirty="0">
              <a:latin typeface="+mn-lt"/>
            </a:endParaRPr>
          </a:p>
        </p:txBody>
      </p:sp>
      <p:sp>
        <p:nvSpPr>
          <p:cNvPr id="2" name="Content Placeholder 2">
            <a:extLst>
              <a:ext uri="{FF2B5EF4-FFF2-40B4-BE49-F238E27FC236}">
                <a16:creationId xmlns:a16="http://schemas.microsoft.com/office/drawing/2014/main" id="{4535DF8B-0CEF-1295-5E1A-345B995818C9}"/>
              </a:ext>
            </a:extLst>
          </p:cNvPr>
          <p:cNvSpPr>
            <a:spLocks noGrp="1"/>
          </p:cNvSpPr>
          <p:nvPr>
            <p:ph idx="1"/>
          </p:nvPr>
        </p:nvSpPr>
        <p:spPr>
          <a:xfrm>
            <a:off x="559675" y="1894224"/>
            <a:ext cx="11072649" cy="4692314"/>
          </a:xfrm>
        </p:spPr>
        <p:txBody>
          <a:bodyPr>
            <a:normAutofit/>
          </a:bodyPr>
          <a:lstStyle/>
          <a:p>
            <a:r>
              <a:rPr lang="en-US" dirty="0">
                <a:latin typeface="+mj-lt"/>
              </a:rPr>
              <a:t>Microprocessor</a:t>
            </a:r>
          </a:p>
          <a:p>
            <a:pPr lvl="1"/>
            <a:r>
              <a:rPr lang="en-US" dirty="0">
                <a:latin typeface="+mj-lt"/>
              </a:rPr>
              <a:t>Usually, they don’t have peripherals or memory</a:t>
            </a:r>
          </a:p>
          <a:p>
            <a:pPr lvl="1"/>
            <a:r>
              <a:rPr lang="en-US" dirty="0" err="1">
                <a:latin typeface="+mj-lt"/>
              </a:rPr>
              <a:t>CPU+Pins</a:t>
            </a:r>
            <a:r>
              <a:rPr lang="en-US" dirty="0">
                <a:latin typeface="+mj-lt"/>
              </a:rPr>
              <a:t> (No memory, peripherals)</a:t>
            </a:r>
          </a:p>
          <a:p>
            <a:pPr lvl="1"/>
            <a:r>
              <a:rPr lang="en-US" dirty="0">
                <a:latin typeface="+mj-lt"/>
              </a:rPr>
              <a:t>Your computer has a microprocessor</a:t>
            </a:r>
          </a:p>
          <a:p>
            <a:pPr marL="457200" lvl="1" indent="0">
              <a:buNone/>
            </a:pPr>
            <a:endParaRPr lang="en-US" dirty="0">
              <a:latin typeface="+mj-lt"/>
            </a:endParaRPr>
          </a:p>
          <a:p>
            <a:r>
              <a:rPr lang="en-US" dirty="0">
                <a:latin typeface="+mj-lt"/>
              </a:rPr>
              <a:t>Microcontrollers</a:t>
            </a:r>
          </a:p>
          <a:p>
            <a:pPr lvl="1"/>
            <a:r>
              <a:rPr lang="en-US" dirty="0">
                <a:latin typeface="+mj-lt"/>
              </a:rPr>
              <a:t>We deal with them mostly in embedded and IoT devices</a:t>
            </a:r>
          </a:p>
          <a:p>
            <a:pPr lvl="1"/>
            <a:r>
              <a:rPr lang="en-US" dirty="0">
                <a:latin typeface="+mj-lt"/>
              </a:rPr>
              <a:t>Memory + Peripherals + CPU + Pins</a:t>
            </a:r>
          </a:p>
          <a:p>
            <a:pPr lvl="1"/>
            <a:r>
              <a:rPr lang="en-US" dirty="0">
                <a:latin typeface="+mj-lt"/>
              </a:rPr>
              <a:t>Peripherals: Specialized hardware units within the chip</a:t>
            </a:r>
          </a:p>
          <a:p>
            <a:endParaRPr lang="en-US" dirty="0">
              <a:latin typeface="+mj-lt"/>
            </a:endParaRPr>
          </a:p>
        </p:txBody>
      </p:sp>
      <p:pic>
        <p:nvPicPr>
          <p:cNvPr id="6" name="Picture 5" descr="A picture containing electronics, circuit&#10;&#10;Description automatically generated">
            <a:extLst>
              <a:ext uri="{FF2B5EF4-FFF2-40B4-BE49-F238E27FC236}">
                <a16:creationId xmlns:a16="http://schemas.microsoft.com/office/drawing/2014/main" id="{8707DBBC-FA2A-AFBC-85AC-68021CB1034D}"/>
              </a:ext>
            </a:extLst>
          </p:cNvPr>
          <p:cNvPicPr>
            <a:picLocks noChangeAspect="1"/>
          </p:cNvPicPr>
          <p:nvPr/>
        </p:nvPicPr>
        <p:blipFill>
          <a:blip r:embed="rId3"/>
          <a:stretch>
            <a:fillRect/>
          </a:stretch>
        </p:blipFill>
        <p:spPr>
          <a:xfrm>
            <a:off x="7840980" y="1937950"/>
            <a:ext cx="3623310" cy="2038112"/>
          </a:xfrm>
          <a:prstGeom prst="rect">
            <a:avLst/>
          </a:prstGeom>
        </p:spPr>
      </p:pic>
    </p:spTree>
    <p:extLst>
      <p:ext uri="{BB962C8B-B14F-4D97-AF65-F5344CB8AC3E}">
        <p14:creationId xmlns:p14="http://schemas.microsoft.com/office/powerpoint/2010/main" val="3770023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37</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a:xfrm>
            <a:off x="559675" y="337653"/>
            <a:ext cx="10515600" cy="1325563"/>
          </a:xfrm>
        </p:spPr>
        <p:txBody>
          <a:bodyPr>
            <a:normAutofit/>
          </a:bodyPr>
          <a:lstStyle/>
          <a:p>
            <a:r>
              <a:rPr lang="en-US" sz="4000" dirty="0">
                <a:latin typeface="+mn-lt"/>
              </a:rPr>
              <a:t>What is at the heart of computers/ IoT devices?</a:t>
            </a:r>
            <a:endParaRPr lang="en-SE" sz="4000" dirty="0">
              <a:latin typeface="+mn-lt"/>
            </a:endParaRPr>
          </a:p>
        </p:txBody>
      </p:sp>
      <p:sp>
        <p:nvSpPr>
          <p:cNvPr id="2" name="Content Placeholder 2">
            <a:extLst>
              <a:ext uri="{FF2B5EF4-FFF2-40B4-BE49-F238E27FC236}">
                <a16:creationId xmlns:a16="http://schemas.microsoft.com/office/drawing/2014/main" id="{4535DF8B-0CEF-1295-5E1A-345B995818C9}"/>
              </a:ext>
            </a:extLst>
          </p:cNvPr>
          <p:cNvSpPr>
            <a:spLocks noGrp="1"/>
          </p:cNvSpPr>
          <p:nvPr>
            <p:ph idx="1"/>
          </p:nvPr>
        </p:nvSpPr>
        <p:spPr>
          <a:xfrm>
            <a:off x="559675" y="1894224"/>
            <a:ext cx="11072649" cy="4692314"/>
          </a:xfrm>
        </p:spPr>
        <p:txBody>
          <a:bodyPr>
            <a:normAutofit/>
          </a:bodyPr>
          <a:lstStyle/>
          <a:p>
            <a:r>
              <a:rPr lang="en-US" dirty="0">
                <a:latin typeface="+mj-lt"/>
              </a:rPr>
              <a:t>System on chips (SoC)</a:t>
            </a:r>
          </a:p>
          <a:p>
            <a:pPr lvl="1"/>
            <a:r>
              <a:rPr lang="en-US" dirty="0">
                <a:latin typeface="+mj-lt"/>
              </a:rPr>
              <a:t>Microcontroller + Extensive Peripherals</a:t>
            </a:r>
          </a:p>
          <a:p>
            <a:pPr lvl="1"/>
            <a:r>
              <a:rPr lang="en-US" dirty="0">
                <a:latin typeface="+mj-lt"/>
              </a:rPr>
              <a:t>Example: Radios or ML Accelerators</a:t>
            </a:r>
          </a:p>
          <a:p>
            <a:pPr lvl="1"/>
            <a:r>
              <a:rPr lang="en-US" dirty="0">
                <a:latin typeface="+mj-lt"/>
              </a:rPr>
              <a:t>Essentially multiple chips combined</a:t>
            </a:r>
          </a:p>
          <a:p>
            <a:pPr marL="0" indent="0">
              <a:buNone/>
            </a:pPr>
            <a:endParaRPr lang="en-US" dirty="0">
              <a:latin typeface="+mj-lt"/>
            </a:endParaRPr>
          </a:p>
          <a:p>
            <a:r>
              <a:rPr lang="en-US" dirty="0">
                <a:latin typeface="+mj-lt"/>
              </a:rPr>
              <a:t>Dedicated accelerator chips</a:t>
            </a:r>
          </a:p>
          <a:p>
            <a:pPr lvl="1"/>
            <a:r>
              <a:rPr lang="en-US" dirty="0">
                <a:latin typeface="+mj-lt"/>
              </a:rPr>
              <a:t>Designed for a very specific purpose like for speech detection</a:t>
            </a:r>
          </a:p>
          <a:p>
            <a:endParaRPr lang="en-US" dirty="0">
              <a:latin typeface="+mj-lt"/>
            </a:endParaRPr>
          </a:p>
          <a:p>
            <a:endParaRPr lang="en-US" dirty="0">
              <a:latin typeface="+mj-lt"/>
            </a:endParaRPr>
          </a:p>
        </p:txBody>
      </p:sp>
      <p:pic>
        <p:nvPicPr>
          <p:cNvPr id="4" name="Picture 3">
            <a:extLst>
              <a:ext uri="{FF2B5EF4-FFF2-40B4-BE49-F238E27FC236}">
                <a16:creationId xmlns:a16="http://schemas.microsoft.com/office/drawing/2014/main" id="{E61FA015-014E-87EA-FB8E-1DD3F3CD0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094" y="4264681"/>
            <a:ext cx="2336230" cy="1592884"/>
          </a:xfrm>
          <a:prstGeom prst="rect">
            <a:avLst/>
          </a:prstGeom>
        </p:spPr>
      </p:pic>
    </p:spTree>
    <p:extLst>
      <p:ext uri="{BB962C8B-B14F-4D97-AF65-F5344CB8AC3E}">
        <p14:creationId xmlns:p14="http://schemas.microsoft.com/office/powerpoint/2010/main" val="3877549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mn-lt"/>
              </a:rPr>
              <a:t>Heart of IoT devices: What is a microcontroller?</a:t>
            </a:r>
          </a:p>
        </p:txBody>
      </p:sp>
      <p:sp>
        <p:nvSpPr>
          <p:cNvPr id="3" name="Content Placeholder 2"/>
          <p:cNvSpPr>
            <a:spLocks noGrp="1"/>
          </p:cNvSpPr>
          <p:nvPr>
            <p:ph idx="1"/>
          </p:nvPr>
        </p:nvSpPr>
        <p:spPr>
          <a:xfrm>
            <a:off x="838200" y="1600201"/>
            <a:ext cx="11217812" cy="5091545"/>
          </a:xfrm>
        </p:spPr>
        <p:txBody>
          <a:bodyPr>
            <a:normAutofit/>
          </a:bodyPr>
          <a:lstStyle/>
          <a:p>
            <a:pPr algn="just"/>
            <a:r>
              <a:rPr lang="en-US" dirty="0">
                <a:latin typeface="+mj-lt"/>
              </a:rPr>
              <a:t>A microcontroller (MCU) is a small computer on a single integrated circuit consisting of a relatively simple central processing unit (CPU) combined with peripheral devices such as memories, I/O devices. </a:t>
            </a:r>
          </a:p>
          <a:p>
            <a:pPr marL="457200" lvl="1" indent="0">
              <a:buNone/>
            </a:pPr>
            <a:endParaRPr lang="en-US" dirty="0"/>
          </a:p>
        </p:txBody>
      </p:sp>
      <p:pic>
        <p:nvPicPr>
          <p:cNvPr id="4" name="Content Placeholder 6">
            <a:extLst>
              <a:ext uri="{FF2B5EF4-FFF2-40B4-BE49-F238E27FC236}">
                <a16:creationId xmlns:a16="http://schemas.microsoft.com/office/drawing/2014/main" id="{DBA76859-39D1-8A28-0ECB-AA764E14B860}"/>
              </a:ext>
            </a:extLst>
          </p:cNvPr>
          <p:cNvPicPr>
            <a:picLocks noChangeAspect="1"/>
          </p:cNvPicPr>
          <p:nvPr/>
        </p:nvPicPr>
        <p:blipFill>
          <a:blip r:embed="rId2"/>
          <a:srcRect l="-19292" r="-19292"/>
          <a:stretch>
            <a:fillRect/>
          </a:stretch>
        </p:blipFill>
        <p:spPr>
          <a:xfrm>
            <a:off x="3622799" y="3601498"/>
            <a:ext cx="4946402" cy="2046813"/>
          </a:xfrm>
          <a:prstGeom prst="rect">
            <a:avLst/>
          </a:prstGeom>
        </p:spPr>
      </p:pic>
    </p:spTree>
    <p:extLst>
      <p:ext uri="{BB962C8B-B14F-4D97-AF65-F5344CB8AC3E}">
        <p14:creationId xmlns:p14="http://schemas.microsoft.com/office/powerpoint/2010/main" val="796293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56" y="288776"/>
            <a:ext cx="10789884" cy="1143000"/>
          </a:xfrm>
        </p:spPr>
        <p:txBody>
          <a:bodyPr>
            <a:noAutofit/>
          </a:bodyPr>
          <a:lstStyle/>
          <a:p>
            <a:r>
              <a:rPr lang="en-US" dirty="0">
                <a:latin typeface="+mn-lt"/>
              </a:rPr>
              <a:t>Instructional video (Courtesy: Raspberry PI)</a:t>
            </a:r>
          </a:p>
        </p:txBody>
      </p:sp>
      <p:pic>
        <p:nvPicPr>
          <p:cNvPr id="6" name="Online Media 5" descr="What is a microcontroller? ft. Raspberry Pi Pico">
            <a:hlinkClick r:id="" action="ppaction://media"/>
            <a:extLst>
              <a:ext uri="{FF2B5EF4-FFF2-40B4-BE49-F238E27FC236}">
                <a16:creationId xmlns:a16="http://schemas.microsoft.com/office/drawing/2014/main" id="{A41620C9-D832-A295-3041-0B951E164053}"/>
              </a:ext>
            </a:extLst>
          </p:cNvPr>
          <p:cNvPicPr>
            <a:picLocks noRot="1" noChangeAspect="1"/>
          </p:cNvPicPr>
          <p:nvPr>
            <a:videoFile r:link="rId1"/>
          </p:nvPr>
        </p:nvPicPr>
        <p:blipFill>
          <a:blip r:embed="rId3"/>
          <a:stretch>
            <a:fillRect/>
          </a:stretch>
        </p:blipFill>
        <p:spPr>
          <a:xfrm>
            <a:off x="1812716" y="1488536"/>
            <a:ext cx="8627563" cy="4874573"/>
          </a:xfrm>
          <a:prstGeom prst="rect">
            <a:avLst/>
          </a:prstGeom>
        </p:spPr>
      </p:pic>
    </p:spTree>
    <p:extLst>
      <p:ext uri="{BB962C8B-B14F-4D97-AF65-F5344CB8AC3E}">
        <p14:creationId xmlns:p14="http://schemas.microsoft.com/office/powerpoint/2010/main" val="7325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421" y="2089865"/>
            <a:ext cx="11359473" cy="2930931"/>
          </a:xfrm>
        </p:spPr>
        <p:txBody>
          <a:bodyPr>
            <a:normAutofit/>
          </a:bodyPr>
          <a:lstStyle/>
          <a:p>
            <a:r>
              <a:rPr lang="en-US" dirty="0">
                <a:latin typeface="+mj-lt"/>
              </a:rPr>
              <a:t>Course code: 4222/5222, Tuesday – 6:30pm – 8:30pm</a:t>
            </a:r>
          </a:p>
          <a:p>
            <a:r>
              <a:rPr lang="en-US" dirty="0">
                <a:latin typeface="+mj-lt"/>
              </a:rPr>
              <a:t>Office hours: COM3 - #2 – 25, Friday : 4 – 6 pm  (by appointment)</a:t>
            </a:r>
          </a:p>
          <a:p>
            <a:pPr lvl="1"/>
            <a:r>
              <a:rPr lang="en-US" dirty="0">
                <a:latin typeface="+mj-lt"/>
              </a:rPr>
              <a:t>Please send me an email to reserve slot</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4" name="Title 4">
            <a:extLst>
              <a:ext uri="{FF2B5EF4-FFF2-40B4-BE49-F238E27FC236}">
                <a16:creationId xmlns:a16="http://schemas.microsoft.com/office/drawing/2014/main" id="{95E132D5-0F7A-90E3-9671-0600C150E1A9}"/>
              </a:ext>
            </a:extLst>
          </p:cNvPr>
          <p:cNvSpPr>
            <a:spLocks noGrp="1"/>
          </p:cNvSpPr>
          <p:nvPr>
            <p:ph type="title"/>
          </p:nvPr>
        </p:nvSpPr>
        <p:spPr>
          <a:xfrm>
            <a:off x="838200" y="365125"/>
            <a:ext cx="10515600" cy="1325563"/>
          </a:xfrm>
        </p:spPr>
        <p:txBody>
          <a:bodyPr>
            <a:normAutofit/>
          </a:bodyPr>
          <a:lstStyle/>
          <a:p>
            <a:r>
              <a:rPr lang="en-GB" dirty="0">
                <a:latin typeface="+mn-lt"/>
              </a:rPr>
              <a:t>General course information</a:t>
            </a:r>
            <a:endParaRPr lang="en-SE" dirty="0">
              <a:latin typeface="+mn-lt"/>
            </a:endParaRPr>
          </a:p>
        </p:txBody>
      </p:sp>
    </p:spTree>
    <p:extLst>
      <p:ext uri="{BB962C8B-B14F-4D97-AF65-F5344CB8AC3E}">
        <p14:creationId xmlns:p14="http://schemas.microsoft.com/office/powerpoint/2010/main" val="363140559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Sensors and actuators are an integral part of most consumer electronic devices</a:t>
            </a:r>
          </a:p>
        </p:txBody>
      </p:sp>
      <p:sp>
        <p:nvSpPr>
          <p:cNvPr id="3" name="Content Placeholder 2"/>
          <p:cNvSpPr>
            <a:spLocks noGrp="1"/>
          </p:cNvSpPr>
          <p:nvPr>
            <p:ph idx="1"/>
          </p:nvPr>
        </p:nvSpPr>
        <p:spPr>
          <a:xfrm>
            <a:off x="838199" y="1690687"/>
            <a:ext cx="11187023" cy="3816339"/>
          </a:xfrm>
        </p:spPr>
        <p:txBody>
          <a:bodyPr>
            <a:noAutofit/>
          </a:bodyPr>
          <a:lstStyle/>
          <a:p>
            <a:r>
              <a:rPr lang="en-US" dirty="0">
                <a:latin typeface="+mj-lt"/>
              </a:rPr>
              <a:t>Essential part of almost all consumer electronic devices</a:t>
            </a:r>
          </a:p>
          <a:p>
            <a:r>
              <a:rPr lang="en-US" dirty="0">
                <a:latin typeface="+mj-lt"/>
              </a:rPr>
              <a:t>They are an Interface of electronic devices with the physical world</a:t>
            </a:r>
          </a:p>
          <a:p>
            <a:r>
              <a:rPr lang="en-US" dirty="0">
                <a:latin typeface="+mj-lt"/>
              </a:rPr>
              <a:t>Next week: We cover sensors and actuators in greater detail</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40</a:t>
            </a:fld>
            <a:endParaRPr lang="sv-SE" dirty="0"/>
          </a:p>
        </p:txBody>
      </p:sp>
      <p:pic>
        <p:nvPicPr>
          <p:cNvPr id="5" name="Picture 4" descr="A picture containing text&#10;&#10;Description automatically generated">
            <a:extLst>
              <a:ext uri="{FF2B5EF4-FFF2-40B4-BE49-F238E27FC236}">
                <a16:creationId xmlns:a16="http://schemas.microsoft.com/office/drawing/2014/main" id="{610631E5-6D1E-C3D3-5097-1B84D1A84A8D}"/>
              </a:ext>
            </a:extLst>
          </p:cNvPr>
          <p:cNvPicPr>
            <a:picLocks noChangeAspect="1"/>
          </p:cNvPicPr>
          <p:nvPr/>
        </p:nvPicPr>
        <p:blipFill>
          <a:blip r:embed="rId3"/>
          <a:stretch>
            <a:fillRect/>
          </a:stretch>
        </p:blipFill>
        <p:spPr>
          <a:xfrm>
            <a:off x="1479803" y="3562794"/>
            <a:ext cx="3952584" cy="2727639"/>
          </a:xfrm>
          <a:prstGeom prst="rect">
            <a:avLst/>
          </a:prstGeom>
        </p:spPr>
      </p:pic>
      <p:sp>
        <p:nvSpPr>
          <p:cNvPr id="6" name="TextBox 5">
            <a:extLst>
              <a:ext uri="{FF2B5EF4-FFF2-40B4-BE49-F238E27FC236}">
                <a16:creationId xmlns:a16="http://schemas.microsoft.com/office/drawing/2014/main" id="{E2BA6772-BF73-2A5E-58D5-09E743193D55}"/>
              </a:ext>
            </a:extLst>
          </p:cNvPr>
          <p:cNvSpPr txBox="1"/>
          <p:nvPr/>
        </p:nvSpPr>
        <p:spPr>
          <a:xfrm>
            <a:off x="10109727" y="6032077"/>
            <a:ext cx="1244073" cy="276999"/>
          </a:xfrm>
          <a:prstGeom prst="rect">
            <a:avLst/>
          </a:prstGeom>
          <a:noFill/>
        </p:spPr>
        <p:txBody>
          <a:bodyPr wrap="square" rtlCol="0">
            <a:spAutoFit/>
          </a:bodyPr>
          <a:lstStyle/>
          <a:p>
            <a:r>
              <a:rPr lang="en-US" sz="1200" dirty="0">
                <a:latin typeface="+mj-lt"/>
              </a:rPr>
              <a:t>Courtesy: Apple</a:t>
            </a:r>
          </a:p>
        </p:txBody>
      </p:sp>
      <p:pic>
        <p:nvPicPr>
          <p:cNvPr id="9" name="Picture 8" descr="Diagram&#10;&#10;Description automatically generated">
            <a:extLst>
              <a:ext uri="{FF2B5EF4-FFF2-40B4-BE49-F238E27FC236}">
                <a16:creationId xmlns:a16="http://schemas.microsoft.com/office/drawing/2014/main" id="{22AB4216-8F79-6C87-A977-84B9AF69E620}"/>
              </a:ext>
            </a:extLst>
          </p:cNvPr>
          <p:cNvPicPr>
            <a:picLocks noChangeAspect="1"/>
          </p:cNvPicPr>
          <p:nvPr/>
        </p:nvPicPr>
        <p:blipFill>
          <a:blip r:embed="rId4"/>
          <a:stretch>
            <a:fillRect/>
          </a:stretch>
        </p:blipFill>
        <p:spPr>
          <a:xfrm>
            <a:off x="6550368" y="3562794"/>
            <a:ext cx="3870119" cy="2680365"/>
          </a:xfrm>
          <a:prstGeom prst="rect">
            <a:avLst/>
          </a:prstGeom>
        </p:spPr>
      </p:pic>
    </p:spTree>
    <p:extLst>
      <p:ext uri="{BB962C8B-B14F-4D97-AF65-F5344CB8AC3E}">
        <p14:creationId xmlns:p14="http://schemas.microsoft.com/office/powerpoint/2010/main" val="148979553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9001" y="2799953"/>
            <a:ext cx="7913942" cy="1472998"/>
          </a:xfrm>
        </p:spPr>
        <p:txBody>
          <a:bodyPr>
            <a:normAutofit/>
          </a:bodyPr>
          <a:lstStyle/>
          <a:p>
            <a:pPr marL="0" indent="0" algn="ctr">
              <a:buNone/>
            </a:pPr>
            <a:r>
              <a:rPr lang="en-US" sz="4800" dirty="0"/>
              <a:t>This Course (Platforms)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140418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9934" y="2799953"/>
            <a:ext cx="6432132" cy="1258094"/>
          </a:xfrm>
        </p:spPr>
        <p:txBody>
          <a:bodyPr>
            <a:normAutofit/>
          </a:bodyPr>
          <a:lstStyle/>
          <a:p>
            <a:pPr marL="0" indent="0" algn="ctr">
              <a:buNone/>
            </a:pPr>
            <a:r>
              <a:rPr lang="en-US" sz="4800" dirty="0" err="1"/>
              <a:t>SensorTag</a:t>
            </a:r>
            <a:r>
              <a:rPr lang="en-US" sz="4800" dirty="0"/>
              <a:t> Platform</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108147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Hardware Platform: CC2650 </a:t>
            </a:r>
            <a:r>
              <a:rPr lang="en-US" dirty="0" err="1">
                <a:latin typeface="+mn-lt"/>
              </a:rPr>
              <a:t>SensorTag</a:t>
            </a:r>
            <a:endParaRPr lang="en-SG" dirty="0">
              <a:latin typeface="+mn-lt"/>
            </a:endParaRPr>
          </a:p>
        </p:txBody>
      </p:sp>
      <p:sp>
        <p:nvSpPr>
          <p:cNvPr id="3" name="Content Placeholder 2"/>
          <p:cNvSpPr>
            <a:spLocks noGrp="1"/>
          </p:cNvSpPr>
          <p:nvPr>
            <p:ph idx="1"/>
          </p:nvPr>
        </p:nvSpPr>
        <p:spPr>
          <a:xfrm>
            <a:off x="927178" y="1690688"/>
            <a:ext cx="9712960" cy="4033520"/>
          </a:xfrm>
        </p:spPr>
        <p:txBody>
          <a:bodyPr>
            <a:normAutofit/>
          </a:bodyPr>
          <a:lstStyle/>
          <a:p>
            <a:r>
              <a:rPr lang="en-SG" sz="2400" dirty="0">
                <a:latin typeface="+mj-lt"/>
              </a:rPr>
              <a:t>Processor: ARM Cortex M3 32-bit processor, up to 48-MHz clock speed</a:t>
            </a:r>
          </a:p>
          <a:p>
            <a:r>
              <a:rPr lang="en-SG" sz="2400" dirty="0">
                <a:latin typeface="+mj-lt"/>
              </a:rPr>
              <a:t>Memory: 8KB of SRAM for Cache, 20KB of SRAM, 128KB of In-System Programmable Flash</a:t>
            </a:r>
          </a:p>
          <a:p>
            <a:r>
              <a:rPr lang="en-SG" sz="2400" dirty="0">
                <a:latin typeface="+mj-lt"/>
              </a:rPr>
              <a:t>Network: 6LoWPAN, Bluetooth Low energy, RF4CE, ZigBee   </a:t>
            </a:r>
          </a:p>
          <a:p>
            <a:r>
              <a:rPr lang="en-SG" sz="2400" dirty="0">
                <a:latin typeface="+mj-lt"/>
              </a:rPr>
              <a:t>10 sensors including support for light, digital microphone, magnetic sensor, humidity, pressure, accelerometer, gyroscope, magnetometer, object temperature, and ambient temperature</a:t>
            </a:r>
          </a:p>
        </p:txBody>
      </p:sp>
      <p:sp>
        <p:nvSpPr>
          <p:cNvPr id="4" name="Slide Number Placeholder 3"/>
          <p:cNvSpPr>
            <a:spLocks noGrp="1"/>
          </p:cNvSpPr>
          <p:nvPr>
            <p:ph type="sldNum" sz="quarter" idx="12"/>
          </p:nvPr>
        </p:nvSpPr>
        <p:spPr/>
        <p:txBody>
          <a:bodyPr/>
          <a:lstStyle/>
          <a:p>
            <a:fld id="{5C6FAEEE-D619-4E65-A0EF-E650D0B3166A}" type="slidenum">
              <a:rPr lang="en-US" smtClean="0"/>
              <a:t>43</a:t>
            </a:fld>
            <a:endParaRPr lang="en-US"/>
          </a:p>
        </p:txBody>
      </p:sp>
    </p:spTree>
    <p:extLst>
      <p:ext uri="{BB962C8B-B14F-4D97-AF65-F5344CB8AC3E}">
        <p14:creationId xmlns:p14="http://schemas.microsoft.com/office/powerpoint/2010/main" val="1242376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525050" y="276776"/>
            <a:ext cx="5141899" cy="5894022"/>
          </a:xfrm>
          <a:prstGeom prst="rect">
            <a:avLst/>
          </a:prstGeom>
        </p:spPr>
      </p:pic>
      <p:sp>
        <p:nvSpPr>
          <p:cNvPr id="4" name="Slide Number Placeholder 3"/>
          <p:cNvSpPr>
            <a:spLocks noGrp="1"/>
          </p:cNvSpPr>
          <p:nvPr>
            <p:ph type="sldNum" sz="quarter" idx="12"/>
          </p:nvPr>
        </p:nvSpPr>
        <p:spPr/>
        <p:txBody>
          <a:bodyPr/>
          <a:lstStyle/>
          <a:p>
            <a:fld id="{5C6FAEEE-D619-4E65-A0EF-E650D0B3166A}" type="slidenum">
              <a:rPr lang="en-US" smtClean="0"/>
              <a:t>44</a:t>
            </a:fld>
            <a:endParaRPr lang="en-US"/>
          </a:p>
        </p:txBody>
      </p:sp>
    </p:spTree>
    <p:extLst>
      <p:ext uri="{BB962C8B-B14F-4D97-AF65-F5344CB8AC3E}">
        <p14:creationId xmlns:p14="http://schemas.microsoft.com/office/powerpoint/2010/main" val="1915864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657" y="1368796"/>
            <a:ext cx="11619255" cy="4257102"/>
          </a:xfrm>
        </p:spPr>
      </p:pic>
      <p:sp>
        <p:nvSpPr>
          <p:cNvPr id="4" name="Slide Number Placeholder 3"/>
          <p:cNvSpPr>
            <a:spLocks noGrp="1"/>
          </p:cNvSpPr>
          <p:nvPr>
            <p:ph type="sldNum" sz="quarter" idx="12"/>
          </p:nvPr>
        </p:nvSpPr>
        <p:spPr/>
        <p:txBody>
          <a:bodyPr/>
          <a:lstStyle/>
          <a:p>
            <a:fld id="{5C6FAEEE-D619-4E65-A0EF-E650D0B3166A}" type="slidenum">
              <a:rPr lang="en-US" smtClean="0"/>
              <a:t>45</a:t>
            </a:fld>
            <a:endParaRPr lang="en-US"/>
          </a:p>
        </p:txBody>
      </p:sp>
    </p:spTree>
    <p:extLst>
      <p:ext uri="{BB962C8B-B14F-4D97-AF65-F5344CB8AC3E}">
        <p14:creationId xmlns:p14="http://schemas.microsoft.com/office/powerpoint/2010/main" val="1919559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6FAEEE-D619-4E65-A0EF-E650D0B3166A}" type="slidenum">
              <a:rPr lang="en-US" smtClean="0"/>
              <a:t>46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557"/>
            <a:ext cx="12200913" cy="4525963"/>
          </a:xfrm>
          <a:prstGeom prst="rect">
            <a:avLst/>
          </a:prstGeom>
        </p:spPr>
      </p:pic>
    </p:spTree>
    <p:extLst>
      <p:ext uri="{BB962C8B-B14F-4D97-AF65-F5344CB8AC3E}">
        <p14:creationId xmlns:p14="http://schemas.microsoft.com/office/powerpoint/2010/main" val="2674481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9934" y="2799953"/>
            <a:ext cx="7116758" cy="1258094"/>
          </a:xfrm>
        </p:spPr>
        <p:txBody>
          <a:bodyPr>
            <a:normAutofit fontScale="92500"/>
          </a:bodyPr>
          <a:lstStyle/>
          <a:p>
            <a:pPr marL="0" indent="0" algn="ctr">
              <a:buNone/>
            </a:pPr>
            <a:r>
              <a:rPr lang="en-US" sz="4800" dirty="0"/>
              <a:t>Platforms for Group Projects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422711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Hardware Platform: CC2650 </a:t>
            </a:r>
            <a:r>
              <a:rPr lang="en-US" dirty="0" err="1">
                <a:latin typeface="+mn-lt"/>
              </a:rPr>
              <a:t>SensorTag</a:t>
            </a:r>
            <a:endParaRPr lang="en-SG" dirty="0">
              <a:latin typeface="+mn-lt"/>
            </a:endParaRPr>
          </a:p>
        </p:txBody>
      </p:sp>
      <p:sp>
        <p:nvSpPr>
          <p:cNvPr id="3" name="Content Placeholder 2"/>
          <p:cNvSpPr>
            <a:spLocks noGrp="1"/>
          </p:cNvSpPr>
          <p:nvPr>
            <p:ph idx="1"/>
          </p:nvPr>
        </p:nvSpPr>
        <p:spPr>
          <a:xfrm>
            <a:off x="927178" y="1690688"/>
            <a:ext cx="9712960" cy="4033520"/>
          </a:xfrm>
        </p:spPr>
        <p:txBody>
          <a:bodyPr>
            <a:normAutofit/>
          </a:bodyPr>
          <a:lstStyle/>
          <a:p>
            <a:r>
              <a:rPr lang="en-SG" sz="2400" dirty="0">
                <a:latin typeface="+mj-lt"/>
              </a:rPr>
              <a:t>Processor: ARM Cortex M3 32-bit processor, up to 48-MHz clock speed</a:t>
            </a:r>
          </a:p>
          <a:p>
            <a:r>
              <a:rPr lang="en-SG" sz="2400" dirty="0">
                <a:latin typeface="+mj-lt"/>
              </a:rPr>
              <a:t>Memory: 8KB of SRAM for Cache, 20KB of SRAM, 128KB of In-System Programmable Flash</a:t>
            </a:r>
          </a:p>
          <a:p>
            <a:r>
              <a:rPr lang="en-SG" sz="2400" dirty="0">
                <a:latin typeface="+mj-lt"/>
              </a:rPr>
              <a:t>Network: 6LoWPAN, Bluetooth Low energy, RF4CE, ZigBee   </a:t>
            </a:r>
          </a:p>
          <a:p>
            <a:r>
              <a:rPr lang="en-SG" sz="2400" dirty="0">
                <a:latin typeface="+mj-lt"/>
              </a:rPr>
              <a:t>10 sensors including support for light, digital microphone, magnetic sensor, humidity, pressure, accelerometer, gyroscope, magnetometer, object temperature, and ambient temperature</a:t>
            </a:r>
          </a:p>
        </p:txBody>
      </p:sp>
      <p:sp>
        <p:nvSpPr>
          <p:cNvPr id="4" name="Slide Number Placeholder 3"/>
          <p:cNvSpPr>
            <a:spLocks noGrp="1"/>
          </p:cNvSpPr>
          <p:nvPr>
            <p:ph type="sldNum" sz="quarter" idx="12"/>
          </p:nvPr>
        </p:nvSpPr>
        <p:spPr/>
        <p:txBody>
          <a:bodyPr/>
          <a:lstStyle/>
          <a:p>
            <a:fld id="{5C6FAEEE-D619-4E65-A0EF-E650D0B3166A}" type="slidenum">
              <a:rPr lang="en-US" smtClean="0"/>
              <a:t>48</a:t>
            </a:fld>
            <a:endParaRPr lang="en-US"/>
          </a:p>
        </p:txBody>
      </p:sp>
    </p:spTree>
    <p:extLst>
      <p:ext uri="{BB962C8B-B14F-4D97-AF65-F5344CB8AC3E}">
        <p14:creationId xmlns:p14="http://schemas.microsoft.com/office/powerpoint/2010/main" val="3469640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mn-lt"/>
              </a:rPr>
              <a:t>Group projects</a:t>
            </a:r>
            <a:endParaRPr lang="en-SG" dirty="0">
              <a:latin typeface="+mn-lt"/>
            </a:endParaRPr>
          </a:p>
        </p:txBody>
      </p:sp>
      <p:graphicFrame>
        <p:nvGraphicFramePr>
          <p:cNvPr id="6" name="Content Placeholder 2">
            <a:extLst>
              <a:ext uri="{FF2B5EF4-FFF2-40B4-BE49-F238E27FC236}">
                <a16:creationId xmlns:a16="http://schemas.microsoft.com/office/drawing/2014/main" id="{7B326008-BA02-3B9A-6495-CE0C2365F134}"/>
              </a:ext>
            </a:extLst>
          </p:cNvPr>
          <p:cNvGraphicFramePr>
            <a:graphicFrameLocks noGrp="1"/>
          </p:cNvGraphicFramePr>
          <p:nvPr>
            <p:ph idx="1"/>
            <p:extLst>
              <p:ext uri="{D42A27DB-BD31-4B8C-83A1-F6EECF244321}">
                <p14:modId xmlns:p14="http://schemas.microsoft.com/office/powerpoint/2010/main" val="200809669"/>
              </p:ext>
            </p:extLst>
          </p:nvPr>
        </p:nvGraphicFramePr>
        <p:xfrm>
          <a:off x="927178" y="1690688"/>
          <a:ext cx="9712960" cy="4033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5C6FAEEE-D619-4E65-A0EF-E650D0B3166A}" type="slidenum">
              <a:rPr lang="en-US" smtClean="0"/>
              <a:t>49</a:t>
            </a:fld>
            <a:endParaRPr lang="en-US"/>
          </a:p>
        </p:txBody>
      </p:sp>
    </p:spTree>
    <p:extLst>
      <p:ext uri="{BB962C8B-B14F-4D97-AF65-F5344CB8AC3E}">
        <p14:creationId xmlns:p14="http://schemas.microsoft.com/office/powerpoint/2010/main" val="3591521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368" y="371719"/>
            <a:ext cx="6125964" cy="1906863"/>
          </a:xfrm>
        </p:spPr>
        <p:txBody>
          <a:bodyPr anchor="b">
            <a:normAutofit/>
          </a:bodyPr>
          <a:lstStyle/>
          <a:p>
            <a:r>
              <a:rPr lang="en-US" sz="4000" dirty="0">
                <a:latin typeface="+mn-lt"/>
              </a:rPr>
              <a:t>Teaching assistants </a:t>
            </a:r>
            <a:br>
              <a:rPr lang="en-US" sz="4000" dirty="0">
                <a:latin typeface="+mn-lt"/>
              </a:rPr>
            </a:br>
            <a:endParaRPr lang="en-US" sz="4000" dirty="0">
              <a:latin typeface="+mn-lt"/>
            </a:endParaRPr>
          </a:p>
        </p:txBody>
      </p:sp>
      <p:sp>
        <p:nvSpPr>
          <p:cNvPr id="3" name="Content Placeholder 2"/>
          <p:cNvSpPr>
            <a:spLocks noGrp="1"/>
          </p:cNvSpPr>
          <p:nvPr>
            <p:ph idx="1"/>
          </p:nvPr>
        </p:nvSpPr>
        <p:spPr>
          <a:xfrm>
            <a:off x="971368" y="2013753"/>
            <a:ext cx="8617800" cy="4005770"/>
          </a:xfrm>
        </p:spPr>
        <p:txBody>
          <a:bodyPr>
            <a:normAutofit/>
          </a:bodyPr>
          <a:lstStyle/>
          <a:p>
            <a:pPr marL="0" indent="0">
              <a:buNone/>
            </a:pPr>
            <a:endParaRPr lang="en-US" sz="2400" dirty="0">
              <a:latin typeface="+mj-lt"/>
            </a:endParaRPr>
          </a:p>
          <a:p>
            <a:r>
              <a:rPr lang="en-US" sz="2400" dirty="0">
                <a:latin typeface="+mj-lt"/>
              </a:rPr>
              <a:t>Tutorials: Starting Next Week! Please register tutorial slots</a:t>
            </a:r>
          </a:p>
          <a:p>
            <a:r>
              <a:rPr lang="en-US" sz="2400" dirty="0">
                <a:latin typeface="+mj-lt"/>
              </a:rPr>
              <a:t>Tutorial for next week, released on Saturday</a:t>
            </a:r>
          </a:p>
          <a:p>
            <a:r>
              <a:rPr lang="en-US" sz="2400" dirty="0">
                <a:latin typeface="+mj-lt"/>
              </a:rPr>
              <a:t>We have amazing teaching assistants to help with the course:</a:t>
            </a:r>
            <a:endParaRPr lang="en-SG" sz="2400" b="0" i="0" dirty="0">
              <a:effectLst/>
              <a:latin typeface="+mj-lt"/>
            </a:endParaRPr>
          </a:p>
          <a:p>
            <a:pPr lvl="1"/>
            <a:r>
              <a:rPr lang="en-SG" sz="2000" b="0" i="0" dirty="0">
                <a:effectLst/>
                <a:latin typeface="+mj-lt"/>
              </a:rPr>
              <a:t>Malaika Afra Taj (PhD Student, SoC)</a:t>
            </a:r>
          </a:p>
          <a:p>
            <a:pPr lvl="1"/>
            <a:r>
              <a:rPr lang="en-SG" sz="2000" b="0" i="0" dirty="0" err="1">
                <a:effectLst/>
                <a:latin typeface="+mj-lt"/>
              </a:rPr>
              <a:t>Kanav</a:t>
            </a:r>
            <a:r>
              <a:rPr lang="en-SG" sz="2000" b="0" i="0" dirty="0">
                <a:effectLst/>
                <a:latin typeface="+mj-lt"/>
              </a:rPr>
              <a:t> Sabharwal (PhD Student, SoC)</a:t>
            </a:r>
            <a:endParaRPr lang="en-SG" sz="2000" dirty="0">
              <a:latin typeface="+mj-lt"/>
            </a:endParaRPr>
          </a:p>
          <a:p>
            <a:pPr lvl="1"/>
            <a:r>
              <a:rPr lang="en-SG" sz="2000" b="0" i="0" dirty="0" err="1">
                <a:effectLst/>
                <a:latin typeface="+mj-lt"/>
              </a:rPr>
              <a:t>Ayanga</a:t>
            </a:r>
            <a:r>
              <a:rPr lang="en-SG" sz="2000" b="0" i="0" dirty="0">
                <a:effectLst/>
                <a:latin typeface="+mj-lt"/>
              </a:rPr>
              <a:t> </a:t>
            </a:r>
            <a:r>
              <a:rPr lang="en-SG" sz="2000" b="0" i="0" dirty="0" err="1">
                <a:effectLst/>
                <a:latin typeface="+mj-lt"/>
              </a:rPr>
              <a:t>Kalupahana</a:t>
            </a:r>
            <a:r>
              <a:rPr lang="en-SG" sz="2000" b="0" i="0" dirty="0">
                <a:effectLst/>
                <a:latin typeface="+mj-lt"/>
              </a:rPr>
              <a:t> (PhD Student SoC)</a:t>
            </a:r>
            <a:br>
              <a:rPr lang="en-SG" sz="1300" dirty="0"/>
            </a:br>
            <a:endParaRPr lang="en-SG" sz="13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pic>
        <p:nvPicPr>
          <p:cNvPr id="7" name="Picture 6" descr="A person wearing glasses and a suit&#10;&#10;Description automatically generated with low confidence">
            <a:extLst>
              <a:ext uri="{FF2B5EF4-FFF2-40B4-BE49-F238E27FC236}">
                <a16:creationId xmlns:a16="http://schemas.microsoft.com/office/drawing/2014/main" id="{3B6C5086-6A82-4C9A-88CC-323532409FC2}"/>
              </a:ext>
            </a:extLst>
          </p:cNvPr>
          <p:cNvPicPr>
            <a:picLocks noChangeAspect="1"/>
          </p:cNvPicPr>
          <p:nvPr/>
        </p:nvPicPr>
        <p:blipFill rotWithShape="1">
          <a:blip r:embed="rId3"/>
          <a:srcRect t="2619" r="-3" b="19616"/>
          <a:stretch/>
        </p:blipFill>
        <p:spPr>
          <a:xfrm>
            <a:off x="9124234" y="4224085"/>
            <a:ext cx="2464873" cy="2089090"/>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2" name="Picture 11" descr="A picture containing person, car, person, window&#10;&#10;Description automatically generated">
            <a:extLst>
              <a:ext uri="{FF2B5EF4-FFF2-40B4-BE49-F238E27FC236}">
                <a16:creationId xmlns:a16="http://schemas.microsoft.com/office/drawing/2014/main" id="{985D4450-299F-CC7C-F7CD-864592BFDE60}"/>
              </a:ext>
            </a:extLst>
          </p:cNvPr>
          <p:cNvPicPr>
            <a:picLocks noChangeAspect="1"/>
          </p:cNvPicPr>
          <p:nvPr/>
        </p:nvPicPr>
        <p:blipFill rotWithShape="1">
          <a:blip r:embed="rId4"/>
          <a:srcRect t="9681" r="1" b="14932"/>
          <a:stretch/>
        </p:blipFill>
        <p:spPr>
          <a:xfrm>
            <a:off x="7124295" y="3940905"/>
            <a:ext cx="1926265" cy="1936234"/>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14" name="Picture 13" descr="A picture containing clothing, person, indoor&#10;&#10;Description automatically generated">
            <a:extLst>
              <a:ext uri="{FF2B5EF4-FFF2-40B4-BE49-F238E27FC236}">
                <a16:creationId xmlns:a16="http://schemas.microsoft.com/office/drawing/2014/main" id="{A84FC60E-F4B2-8A25-BD20-4C6C954DBF6D}"/>
              </a:ext>
            </a:extLst>
          </p:cNvPr>
          <p:cNvPicPr>
            <a:picLocks noChangeAspect="1"/>
          </p:cNvPicPr>
          <p:nvPr/>
        </p:nvPicPr>
        <p:blipFill rotWithShape="1">
          <a:blip r:embed="rId5"/>
          <a:srcRect t="18793" r="-2" b="23292"/>
          <a:stretch/>
        </p:blipFill>
        <p:spPr>
          <a:xfrm>
            <a:off x="9199353" y="2012943"/>
            <a:ext cx="2314633" cy="1787320"/>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9067800" y="6356350"/>
            <a:ext cx="2286000" cy="365125"/>
          </a:xfrm>
        </p:spPr>
        <p:txBody>
          <a:bodyPr>
            <a:normAutofit/>
          </a:bodyPr>
          <a:lstStyle/>
          <a:p>
            <a:pPr>
              <a:spcAft>
                <a:spcPts val="600"/>
              </a:spcAft>
            </a:pPr>
            <a:fld id="{687B7451-1438-CB4A-8106-82A64F1C7D7B}" type="slidenum">
              <a:rPr lang="sv-SE">
                <a:solidFill>
                  <a:srgbClr val="FFFFFF"/>
                </a:solidFill>
              </a:rPr>
              <a:pPr>
                <a:spcAft>
                  <a:spcPts val="600"/>
                </a:spcAft>
              </a:pPr>
              <a:t>5</a:t>
            </a:fld>
            <a:endParaRPr lang="sv-SE">
              <a:solidFill>
                <a:srgbClr val="FFFFFF"/>
              </a:solidFill>
            </a:endParaRPr>
          </a:p>
        </p:txBody>
      </p:sp>
    </p:spTree>
    <p:extLst>
      <p:ext uri="{BB962C8B-B14F-4D97-AF65-F5344CB8AC3E}">
        <p14:creationId xmlns:p14="http://schemas.microsoft.com/office/powerpoint/2010/main" val="2908825530"/>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Hardware Platform: CC1350 </a:t>
            </a:r>
            <a:r>
              <a:rPr lang="en-US" dirty="0" err="1">
                <a:latin typeface="+mn-lt"/>
              </a:rPr>
              <a:t>MultiProtocol</a:t>
            </a:r>
            <a:endParaRPr lang="en-SG" dirty="0">
              <a:latin typeface="+mn-lt"/>
            </a:endParaRPr>
          </a:p>
        </p:txBody>
      </p:sp>
      <p:sp>
        <p:nvSpPr>
          <p:cNvPr id="3" name="Content Placeholder 2"/>
          <p:cNvSpPr>
            <a:spLocks noGrp="1"/>
          </p:cNvSpPr>
          <p:nvPr>
            <p:ph idx="1"/>
          </p:nvPr>
        </p:nvSpPr>
        <p:spPr>
          <a:xfrm>
            <a:off x="927178" y="1690688"/>
            <a:ext cx="9712960" cy="4519378"/>
          </a:xfrm>
        </p:spPr>
        <p:txBody>
          <a:bodyPr>
            <a:normAutofit/>
          </a:bodyPr>
          <a:lstStyle/>
          <a:p>
            <a:r>
              <a:rPr lang="en-SG" sz="2400" dirty="0">
                <a:latin typeface="+mj-lt"/>
              </a:rPr>
              <a:t>Processor: ARM Cortex M3 32-bit processor, up to 48-MHz clock speed</a:t>
            </a:r>
          </a:p>
          <a:p>
            <a:r>
              <a:rPr lang="en-SG" sz="2400" dirty="0">
                <a:latin typeface="+mj-lt"/>
              </a:rPr>
              <a:t>Memory: 8KB of SRAM for Cache, 20KB of SRAM, 128KB of In-System Programmable Flash</a:t>
            </a:r>
          </a:p>
          <a:p>
            <a:r>
              <a:rPr lang="en-SG" sz="2400" dirty="0">
                <a:latin typeface="+mj-lt"/>
              </a:rPr>
              <a:t>Wireless connectivity: Bluetooth, ZigBee, sub-GHz (long-range)</a:t>
            </a:r>
          </a:p>
          <a:p>
            <a:r>
              <a:rPr lang="en-SG" sz="2400" dirty="0">
                <a:latin typeface="+mj-lt"/>
              </a:rPr>
              <a:t>Supports: Contiki OS</a:t>
            </a:r>
          </a:p>
          <a:p>
            <a:r>
              <a:rPr lang="en-SG" sz="2400" dirty="0">
                <a:latin typeface="+mj-lt"/>
              </a:rPr>
              <a:t>Great for long-range wireless </a:t>
            </a:r>
            <a:r>
              <a:rPr lang="en-SG" sz="2400" dirty="0" err="1">
                <a:latin typeface="+mj-lt"/>
              </a:rPr>
              <a:t>experimentsMemory</a:t>
            </a:r>
            <a:r>
              <a:rPr lang="en-SG" sz="2400" dirty="0">
                <a:latin typeface="+mj-lt"/>
              </a:rPr>
              <a:t>: 8KB of SRAM for Cache, 20KB of SRAM, 128KB of In-System Programmable Flash</a:t>
            </a:r>
          </a:p>
          <a:p>
            <a:endParaRPr lang="en-SG" sz="2400" dirty="0">
              <a:latin typeface="+mj-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50</a:t>
            </a:fld>
            <a:endParaRPr lang="en-US"/>
          </a:p>
        </p:txBody>
      </p:sp>
    </p:spTree>
    <p:extLst>
      <p:ext uri="{BB962C8B-B14F-4D97-AF65-F5344CB8AC3E}">
        <p14:creationId xmlns:p14="http://schemas.microsoft.com/office/powerpoint/2010/main" val="2643595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Hardware Platform: CC1350 </a:t>
            </a:r>
            <a:r>
              <a:rPr lang="en-US" dirty="0" err="1">
                <a:latin typeface="+mn-lt"/>
              </a:rPr>
              <a:t>MultiProtocol</a:t>
            </a:r>
            <a:endParaRPr lang="en-SG" dirty="0">
              <a:latin typeface="+mn-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51</a:t>
            </a:fld>
            <a:endParaRPr lang="en-US"/>
          </a:p>
        </p:txBody>
      </p:sp>
      <p:pic>
        <p:nvPicPr>
          <p:cNvPr id="8" name="Picture 7" descr="Graphical user interface&#10;&#10;Description automatically generated">
            <a:extLst>
              <a:ext uri="{FF2B5EF4-FFF2-40B4-BE49-F238E27FC236}">
                <a16:creationId xmlns:a16="http://schemas.microsoft.com/office/drawing/2014/main" id="{F2967841-10AF-D331-88D6-CE7A13128EA0}"/>
              </a:ext>
            </a:extLst>
          </p:cNvPr>
          <p:cNvPicPr>
            <a:picLocks noChangeAspect="1"/>
          </p:cNvPicPr>
          <p:nvPr/>
        </p:nvPicPr>
        <p:blipFill>
          <a:blip r:embed="rId2"/>
          <a:stretch>
            <a:fillRect/>
          </a:stretch>
        </p:blipFill>
        <p:spPr>
          <a:xfrm>
            <a:off x="1976297" y="1487030"/>
            <a:ext cx="3723179" cy="4869320"/>
          </a:xfrm>
          <a:prstGeom prst="rect">
            <a:avLst/>
          </a:prstGeom>
        </p:spPr>
      </p:pic>
      <p:pic>
        <p:nvPicPr>
          <p:cNvPr id="10" name="Picture 9" descr="A picture containing text, electronics&#10;&#10;Description automatically generated">
            <a:extLst>
              <a:ext uri="{FF2B5EF4-FFF2-40B4-BE49-F238E27FC236}">
                <a16:creationId xmlns:a16="http://schemas.microsoft.com/office/drawing/2014/main" id="{5414D189-D249-0A36-B3CD-F9B7B21D8CF9}"/>
              </a:ext>
            </a:extLst>
          </p:cNvPr>
          <p:cNvPicPr>
            <a:picLocks noChangeAspect="1"/>
          </p:cNvPicPr>
          <p:nvPr/>
        </p:nvPicPr>
        <p:blipFill>
          <a:blip r:embed="rId3"/>
          <a:stretch>
            <a:fillRect/>
          </a:stretch>
        </p:blipFill>
        <p:spPr>
          <a:xfrm>
            <a:off x="4654277" y="1863725"/>
            <a:ext cx="7772400" cy="4857750"/>
          </a:xfrm>
          <a:prstGeom prst="rect">
            <a:avLst/>
          </a:prstGeom>
        </p:spPr>
      </p:pic>
    </p:spTree>
    <p:extLst>
      <p:ext uri="{BB962C8B-B14F-4D97-AF65-F5344CB8AC3E}">
        <p14:creationId xmlns:p14="http://schemas.microsoft.com/office/powerpoint/2010/main" val="3245644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Hardware Platform: </a:t>
            </a:r>
            <a:r>
              <a:rPr lang="en-US" dirty="0" err="1">
                <a:latin typeface="+mn-lt"/>
              </a:rPr>
              <a:t>Nicla</a:t>
            </a:r>
            <a:r>
              <a:rPr lang="en-US" dirty="0">
                <a:latin typeface="+mn-lt"/>
              </a:rPr>
              <a:t> Sense ME</a:t>
            </a:r>
            <a:endParaRPr lang="en-SG" dirty="0">
              <a:latin typeface="+mn-lt"/>
            </a:endParaRPr>
          </a:p>
        </p:txBody>
      </p:sp>
      <p:sp>
        <p:nvSpPr>
          <p:cNvPr id="3" name="Content Placeholder 2"/>
          <p:cNvSpPr>
            <a:spLocks noGrp="1"/>
          </p:cNvSpPr>
          <p:nvPr>
            <p:ph idx="1"/>
          </p:nvPr>
        </p:nvSpPr>
        <p:spPr>
          <a:xfrm>
            <a:off x="838200" y="1567272"/>
            <a:ext cx="10881485" cy="4519378"/>
          </a:xfrm>
        </p:spPr>
        <p:txBody>
          <a:bodyPr>
            <a:normAutofit/>
          </a:bodyPr>
          <a:lstStyle/>
          <a:p>
            <a:r>
              <a:rPr lang="en-SG" sz="2400" dirty="0">
                <a:latin typeface="+mj-lt"/>
              </a:rPr>
              <a:t>Processor: ARM Cortex M4 32-bit processor, up to 64 MHz clock speed</a:t>
            </a:r>
          </a:p>
          <a:p>
            <a:pPr lvl="1"/>
            <a:r>
              <a:rPr lang="en-SG" sz="2000" dirty="0">
                <a:latin typeface="+mj-lt"/>
              </a:rPr>
              <a:t>nRF52832 </a:t>
            </a:r>
          </a:p>
          <a:p>
            <a:r>
              <a:rPr lang="en-SG" sz="2400" dirty="0">
                <a:latin typeface="+mj-lt"/>
              </a:rPr>
              <a:t>Memory: 64KB of RAM,  512 KB Flash, 2 MB SPI Flash Storage</a:t>
            </a:r>
          </a:p>
          <a:p>
            <a:r>
              <a:rPr lang="en-SG" sz="2400" dirty="0">
                <a:latin typeface="+mj-lt"/>
              </a:rPr>
              <a:t>Wireless connectivity: Bluetooth 4.2</a:t>
            </a:r>
          </a:p>
          <a:p>
            <a:r>
              <a:rPr lang="en-SG" sz="2400" dirty="0">
                <a:latin typeface="+mj-lt"/>
              </a:rPr>
              <a:t>BHI260AP - Self-learning AI smart sensor with integrated accelerometer and gyroscope; BMP390 - Digital pressure sensor;  BMM150 - Geomagnetic sensor; BME688 - Digital low power gas, pressure, temperature &amp; humidity sensor with AI</a:t>
            </a:r>
          </a:p>
          <a:p>
            <a:r>
              <a:rPr lang="en-SG" sz="2400" dirty="0">
                <a:latin typeface="+mj-lt"/>
              </a:rPr>
              <a:t>Can perform onboard machine learning on this platform</a:t>
            </a:r>
          </a:p>
          <a:p>
            <a:r>
              <a:rPr lang="en-SG" sz="2400" dirty="0">
                <a:latin typeface="+mj-lt"/>
              </a:rPr>
              <a:t>We will NOT use Contiki OS with this platform</a:t>
            </a:r>
          </a:p>
        </p:txBody>
      </p:sp>
      <p:sp>
        <p:nvSpPr>
          <p:cNvPr id="4" name="Slide Number Placeholder 3"/>
          <p:cNvSpPr>
            <a:spLocks noGrp="1"/>
          </p:cNvSpPr>
          <p:nvPr>
            <p:ph type="sldNum" sz="quarter" idx="12"/>
          </p:nvPr>
        </p:nvSpPr>
        <p:spPr/>
        <p:txBody>
          <a:bodyPr/>
          <a:lstStyle/>
          <a:p>
            <a:fld id="{5C6FAEEE-D619-4E65-A0EF-E650D0B3166A}" type="slidenum">
              <a:rPr lang="en-US" smtClean="0"/>
              <a:t>52</a:t>
            </a:fld>
            <a:endParaRPr lang="en-US"/>
          </a:p>
        </p:txBody>
      </p:sp>
    </p:spTree>
    <p:extLst>
      <p:ext uri="{BB962C8B-B14F-4D97-AF65-F5344CB8AC3E}">
        <p14:creationId xmlns:p14="http://schemas.microsoft.com/office/powerpoint/2010/main" val="852587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123A-8DDE-4F89-AA12-8D6E14FA4405}"/>
              </a:ext>
            </a:extLst>
          </p:cNvPr>
          <p:cNvSpPr>
            <a:spLocks noGrp="1"/>
          </p:cNvSpPr>
          <p:nvPr>
            <p:ph type="title"/>
          </p:nvPr>
        </p:nvSpPr>
        <p:spPr>
          <a:xfrm>
            <a:off x="838200" y="449637"/>
            <a:ext cx="11274083" cy="1325563"/>
          </a:xfrm>
        </p:spPr>
        <p:txBody>
          <a:bodyPr/>
          <a:lstStyle/>
          <a:p>
            <a:r>
              <a:rPr lang="en-US" dirty="0">
                <a:latin typeface="+mn-lt"/>
              </a:rPr>
              <a:t>System on chip: nRF52833  </a:t>
            </a:r>
          </a:p>
        </p:txBody>
      </p:sp>
      <p:sp>
        <p:nvSpPr>
          <p:cNvPr id="3" name="Content Placeholder 2">
            <a:extLst>
              <a:ext uri="{FF2B5EF4-FFF2-40B4-BE49-F238E27FC236}">
                <a16:creationId xmlns:a16="http://schemas.microsoft.com/office/drawing/2014/main" id="{10B79067-E6DA-4EE2-A6E6-C8B2F99B6BB0}"/>
              </a:ext>
            </a:extLst>
          </p:cNvPr>
          <p:cNvSpPr>
            <a:spLocks noGrp="1"/>
          </p:cNvSpPr>
          <p:nvPr>
            <p:ph idx="1"/>
          </p:nvPr>
        </p:nvSpPr>
        <p:spPr/>
        <p:txBody>
          <a:bodyPr/>
          <a:lstStyle/>
          <a:p>
            <a:r>
              <a:rPr lang="en-US" dirty="0">
                <a:latin typeface="+mj-lt"/>
              </a:rPr>
              <a:t>32-bit ARM Cortex-M4F microcontroller</a:t>
            </a:r>
          </a:p>
          <a:p>
            <a:pPr lvl="1"/>
            <a:r>
              <a:rPr lang="en-US" dirty="0">
                <a:latin typeface="+mj-lt"/>
              </a:rPr>
              <a:t>64 MHz core, 128 KB RAM, 512 KB Flash</a:t>
            </a:r>
          </a:p>
          <a:p>
            <a:pPr lvl="1"/>
            <a:r>
              <a:rPr lang="en-US" dirty="0">
                <a:latin typeface="+mj-lt"/>
              </a:rPr>
              <a:t>Floating point support</a:t>
            </a:r>
          </a:p>
          <a:p>
            <a:pPr lvl="1"/>
            <a:r>
              <a:rPr lang="en-US" dirty="0">
                <a:latin typeface="+mj-lt"/>
              </a:rPr>
              <a:t>2.4 GHz Radio: Bluetooth Low energy / 802.15.4</a:t>
            </a:r>
          </a:p>
          <a:p>
            <a:pPr lvl="1"/>
            <a:r>
              <a:rPr lang="en-US" dirty="0">
                <a:latin typeface="+mj-lt"/>
              </a:rPr>
              <a:t>Various peripherals</a:t>
            </a:r>
          </a:p>
          <a:p>
            <a:pPr lvl="2"/>
            <a:r>
              <a:rPr lang="en-US" dirty="0">
                <a:latin typeface="+mj-lt"/>
              </a:rPr>
              <a:t>ADC, PWM</a:t>
            </a:r>
          </a:p>
          <a:p>
            <a:pPr lvl="2"/>
            <a:r>
              <a:rPr lang="en-US" dirty="0">
                <a:latin typeface="+mj-lt"/>
              </a:rPr>
              <a:t>I2C, UART, SPI, USB</a:t>
            </a:r>
          </a:p>
          <a:p>
            <a:pPr lvl="2"/>
            <a:r>
              <a:rPr lang="en-US" dirty="0">
                <a:latin typeface="+mj-lt"/>
              </a:rPr>
              <a:t>RNG, 32-bit Timers, Watchdog, Temperature</a:t>
            </a:r>
          </a:p>
          <a:p>
            <a:pPr lvl="2"/>
            <a:r>
              <a:rPr lang="en-US" dirty="0">
                <a:latin typeface="+mj-lt"/>
              </a:rPr>
              <a:t>Up to 42 I/O pins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7E578D96-2DFC-4902-A7DD-9B7DA5F550FC}"/>
              </a:ext>
            </a:extLst>
          </p:cNvPr>
          <p:cNvSpPr>
            <a:spLocks noGrp="1"/>
          </p:cNvSpPr>
          <p:nvPr>
            <p:ph type="sldNum" sz="quarter" idx="12"/>
          </p:nvPr>
        </p:nvSpPr>
        <p:spPr/>
        <p:txBody>
          <a:bodyPr/>
          <a:lstStyle/>
          <a:p>
            <a:fld id="{0778C724-3839-4D76-A707-B4C23905D055}" type="slidenum">
              <a:rPr lang="en-US" smtClean="0"/>
              <a:t>53</a:t>
            </a:fld>
            <a:endParaRPr lang="en-US"/>
          </a:p>
        </p:txBody>
      </p:sp>
      <p:pic>
        <p:nvPicPr>
          <p:cNvPr id="5122" name="Picture 2" descr="nRF52833 - Advanced Bluetooth multiprotocol SoC - nordicsemi.com">
            <a:extLst>
              <a:ext uri="{FF2B5EF4-FFF2-40B4-BE49-F238E27FC236}">
                <a16:creationId xmlns:a16="http://schemas.microsoft.com/office/drawing/2014/main" id="{0B24C1A5-6CBC-4D7C-A896-90F51A2181D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175869" y="2281116"/>
            <a:ext cx="2989263" cy="298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127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Hardware Platform: </a:t>
            </a:r>
            <a:r>
              <a:rPr lang="en-US" dirty="0" err="1">
                <a:latin typeface="+mn-lt"/>
              </a:rPr>
              <a:t>Nicla</a:t>
            </a:r>
            <a:r>
              <a:rPr lang="en-US" dirty="0">
                <a:latin typeface="+mn-lt"/>
              </a:rPr>
              <a:t> Sense ME</a:t>
            </a:r>
            <a:endParaRPr lang="en-SG" dirty="0">
              <a:latin typeface="+mn-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54</a:t>
            </a:fld>
            <a:endParaRPr lang="en-US"/>
          </a:p>
        </p:txBody>
      </p:sp>
      <p:pic>
        <p:nvPicPr>
          <p:cNvPr id="8" name="Picture 7" descr="A picture containing text, electronics, circuit&#10;&#10;Description automatically generated">
            <a:extLst>
              <a:ext uri="{FF2B5EF4-FFF2-40B4-BE49-F238E27FC236}">
                <a16:creationId xmlns:a16="http://schemas.microsoft.com/office/drawing/2014/main" id="{23676FC2-BFFE-22A5-908E-0FA5414D233F}"/>
              </a:ext>
            </a:extLst>
          </p:cNvPr>
          <p:cNvPicPr>
            <a:picLocks noChangeAspect="1"/>
          </p:cNvPicPr>
          <p:nvPr/>
        </p:nvPicPr>
        <p:blipFill>
          <a:blip r:embed="rId2"/>
          <a:stretch>
            <a:fillRect/>
          </a:stretch>
        </p:blipFill>
        <p:spPr>
          <a:xfrm>
            <a:off x="1071157" y="2345598"/>
            <a:ext cx="4070525" cy="3404994"/>
          </a:xfrm>
          <a:prstGeom prst="rect">
            <a:avLst/>
          </a:prstGeom>
        </p:spPr>
      </p:pic>
      <p:pic>
        <p:nvPicPr>
          <p:cNvPr id="10" name="Picture 9" descr="A picture containing text, electronics&#10;&#10;Description automatically generated">
            <a:extLst>
              <a:ext uri="{FF2B5EF4-FFF2-40B4-BE49-F238E27FC236}">
                <a16:creationId xmlns:a16="http://schemas.microsoft.com/office/drawing/2014/main" id="{DA163F18-C34F-22C2-B9A6-D404355804BF}"/>
              </a:ext>
            </a:extLst>
          </p:cNvPr>
          <p:cNvPicPr>
            <a:picLocks noChangeAspect="1"/>
          </p:cNvPicPr>
          <p:nvPr/>
        </p:nvPicPr>
        <p:blipFill>
          <a:blip r:embed="rId3"/>
          <a:stretch>
            <a:fillRect/>
          </a:stretch>
        </p:blipFill>
        <p:spPr>
          <a:xfrm>
            <a:off x="5782161" y="2457099"/>
            <a:ext cx="5656877" cy="3181993"/>
          </a:xfrm>
          <a:prstGeom prst="rect">
            <a:avLst/>
          </a:prstGeom>
        </p:spPr>
      </p:pic>
    </p:spTree>
    <p:extLst>
      <p:ext uri="{BB962C8B-B14F-4D97-AF65-F5344CB8AC3E}">
        <p14:creationId xmlns:p14="http://schemas.microsoft.com/office/powerpoint/2010/main" val="3510388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Hardware Platform: </a:t>
            </a:r>
            <a:r>
              <a:rPr lang="en-US" dirty="0" err="1">
                <a:latin typeface="+mn-lt"/>
              </a:rPr>
              <a:t>Nicla</a:t>
            </a:r>
            <a:r>
              <a:rPr lang="en-US" dirty="0">
                <a:latin typeface="+mn-lt"/>
              </a:rPr>
              <a:t> Sense Vision</a:t>
            </a:r>
            <a:endParaRPr lang="en-SG" dirty="0">
              <a:latin typeface="+mn-lt"/>
            </a:endParaRPr>
          </a:p>
        </p:txBody>
      </p:sp>
      <p:sp>
        <p:nvSpPr>
          <p:cNvPr id="3" name="Content Placeholder 2"/>
          <p:cNvSpPr>
            <a:spLocks noGrp="1"/>
          </p:cNvSpPr>
          <p:nvPr>
            <p:ph idx="1"/>
          </p:nvPr>
        </p:nvSpPr>
        <p:spPr>
          <a:xfrm>
            <a:off x="927178" y="1690688"/>
            <a:ext cx="9712960" cy="4519378"/>
          </a:xfrm>
        </p:spPr>
        <p:txBody>
          <a:bodyPr>
            <a:normAutofit/>
          </a:bodyPr>
          <a:lstStyle/>
          <a:p>
            <a:r>
              <a:rPr lang="en-SG" sz="2400" dirty="0">
                <a:latin typeface="+mj-lt"/>
              </a:rPr>
              <a:t>Processor: ARM Cortex M7 / Dual core </a:t>
            </a:r>
          </a:p>
          <a:p>
            <a:pPr lvl="1"/>
            <a:r>
              <a:rPr lang="en-SG" sz="2000" dirty="0">
                <a:latin typeface="+mj-lt"/>
              </a:rPr>
              <a:t>STM32H747AII6 Dual Arm® Cortex® M7/M4 IC</a:t>
            </a:r>
          </a:p>
          <a:p>
            <a:pPr lvl="1"/>
            <a:r>
              <a:rPr lang="en-SG" sz="2000" dirty="0">
                <a:latin typeface="+mj-lt"/>
              </a:rPr>
              <a:t>1x  Arm® Cortex® M7 core up to 480 MHz </a:t>
            </a:r>
          </a:p>
          <a:p>
            <a:pPr lvl="1"/>
            <a:r>
              <a:rPr lang="en-SG" sz="2000" dirty="0">
                <a:latin typeface="+mj-lt"/>
              </a:rPr>
              <a:t>1x Arm® Cortex® M4 core up to 240 MHz </a:t>
            </a:r>
          </a:p>
          <a:p>
            <a:r>
              <a:rPr lang="en-SG" sz="2400" dirty="0">
                <a:latin typeface="+mj-lt"/>
              </a:rPr>
              <a:t>Memory: 1MB of RAM,  2 MB Flash, 16 MB SPI Flash Storage</a:t>
            </a:r>
          </a:p>
          <a:p>
            <a:r>
              <a:rPr lang="en-SG" sz="2400" dirty="0">
                <a:latin typeface="+mj-lt"/>
              </a:rPr>
              <a:t>Wireless connectivity: </a:t>
            </a:r>
            <a:r>
              <a:rPr lang="en-SG" sz="2400" dirty="0" err="1">
                <a:latin typeface="+mj-lt"/>
              </a:rPr>
              <a:t>WiFi</a:t>
            </a:r>
            <a:r>
              <a:rPr lang="en-SG" sz="2400" dirty="0">
                <a:latin typeface="+mj-lt"/>
              </a:rPr>
              <a:t> and Bluetooth 4.2</a:t>
            </a:r>
          </a:p>
          <a:p>
            <a:r>
              <a:rPr lang="en-SG" sz="2400" dirty="0">
                <a:latin typeface="+mj-lt"/>
              </a:rPr>
              <a:t>2 MP </a:t>
            </a:r>
            <a:r>
              <a:rPr lang="en-SG" sz="2400" dirty="0" err="1">
                <a:latin typeface="+mj-lt"/>
              </a:rPr>
              <a:t>Color</a:t>
            </a:r>
            <a:r>
              <a:rPr lang="en-SG" sz="2400" dirty="0">
                <a:latin typeface="+mj-lt"/>
              </a:rPr>
              <a:t> Camera 6-Axis IMU (LSM6DSOX) ; Distance / Time Of Flight sensor (VL53L1CBV0FY/1); Microphone (MP34DT05)</a:t>
            </a:r>
          </a:p>
          <a:p>
            <a:r>
              <a:rPr lang="en-SG" sz="2400" dirty="0">
                <a:latin typeface="+mj-lt"/>
              </a:rPr>
              <a:t>Can perform onboard machine learning/vision on this platform</a:t>
            </a:r>
          </a:p>
          <a:p>
            <a:r>
              <a:rPr lang="en-SG" sz="2400" dirty="0">
                <a:latin typeface="+mj-lt"/>
              </a:rPr>
              <a:t>We will NOT use Contiki with this platform</a:t>
            </a:r>
          </a:p>
        </p:txBody>
      </p:sp>
      <p:sp>
        <p:nvSpPr>
          <p:cNvPr id="4" name="Slide Number Placeholder 3"/>
          <p:cNvSpPr>
            <a:spLocks noGrp="1"/>
          </p:cNvSpPr>
          <p:nvPr>
            <p:ph type="sldNum" sz="quarter" idx="12"/>
          </p:nvPr>
        </p:nvSpPr>
        <p:spPr/>
        <p:txBody>
          <a:bodyPr/>
          <a:lstStyle/>
          <a:p>
            <a:fld id="{5C6FAEEE-D619-4E65-A0EF-E650D0B3166A}" type="slidenum">
              <a:rPr lang="en-US" smtClean="0"/>
              <a:t>55</a:t>
            </a:fld>
            <a:endParaRPr lang="en-US"/>
          </a:p>
        </p:txBody>
      </p:sp>
    </p:spTree>
    <p:extLst>
      <p:ext uri="{BB962C8B-B14F-4D97-AF65-F5344CB8AC3E}">
        <p14:creationId xmlns:p14="http://schemas.microsoft.com/office/powerpoint/2010/main" val="2362801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Hardware Platform: </a:t>
            </a:r>
            <a:r>
              <a:rPr lang="en-US" dirty="0" err="1">
                <a:latin typeface="+mn-lt"/>
              </a:rPr>
              <a:t>Nicla</a:t>
            </a:r>
            <a:r>
              <a:rPr lang="en-US" dirty="0">
                <a:latin typeface="+mn-lt"/>
              </a:rPr>
              <a:t> Sense ME</a:t>
            </a:r>
            <a:endParaRPr lang="en-SG" dirty="0">
              <a:latin typeface="+mn-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56</a:t>
            </a:fld>
            <a:endParaRPr lang="en-US"/>
          </a:p>
        </p:txBody>
      </p:sp>
      <p:pic>
        <p:nvPicPr>
          <p:cNvPr id="5" name="Picture 4" descr="A picture containing diagram&#10;&#10;Description automatically generated">
            <a:extLst>
              <a:ext uri="{FF2B5EF4-FFF2-40B4-BE49-F238E27FC236}">
                <a16:creationId xmlns:a16="http://schemas.microsoft.com/office/drawing/2014/main" id="{32D80FB3-55AD-2D63-23B8-E0E13373043D}"/>
              </a:ext>
            </a:extLst>
          </p:cNvPr>
          <p:cNvPicPr>
            <a:picLocks noChangeAspect="1"/>
          </p:cNvPicPr>
          <p:nvPr/>
        </p:nvPicPr>
        <p:blipFill>
          <a:blip r:embed="rId2"/>
          <a:stretch>
            <a:fillRect/>
          </a:stretch>
        </p:blipFill>
        <p:spPr>
          <a:xfrm>
            <a:off x="1275766" y="2105289"/>
            <a:ext cx="4104048" cy="3756970"/>
          </a:xfrm>
          <a:prstGeom prst="rect">
            <a:avLst/>
          </a:prstGeom>
        </p:spPr>
      </p:pic>
      <p:pic>
        <p:nvPicPr>
          <p:cNvPr id="7" name="Picture 6" descr="A close-up of a computer chip&#10;&#10;Description automatically generated with low confidence">
            <a:extLst>
              <a:ext uri="{FF2B5EF4-FFF2-40B4-BE49-F238E27FC236}">
                <a16:creationId xmlns:a16="http://schemas.microsoft.com/office/drawing/2014/main" id="{84FA2CDE-BFA7-C782-7A93-4CFEC9676B93}"/>
              </a:ext>
            </a:extLst>
          </p:cNvPr>
          <p:cNvPicPr>
            <a:picLocks noChangeAspect="1"/>
          </p:cNvPicPr>
          <p:nvPr/>
        </p:nvPicPr>
        <p:blipFill>
          <a:blip r:embed="rId3"/>
          <a:stretch>
            <a:fillRect/>
          </a:stretch>
        </p:blipFill>
        <p:spPr>
          <a:xfrm>
            <a:off x="6223686" y="2308629"/>
            <a:ext cx="4971859" cy="3553630"/>
          </a:xfrm>
          <a:prstGeom prst="rect">
            <a:avLst/>
          </a:prstGeom>
        </p:spPr>
      </p:pic>
    </p:spTree>
    <p:extLst>
      <p:ext uri="{BB962C8B-B14F-4D97-AF65-F5344CB8AC3E}">
        <p14:creationId xmlns:p14="http://schemas.microsoft.com/office/powerpoint/2010/main" val="2281362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9934" y="2957028"/>
            <a:ext cx="6432132" cy="1258094"/>
          </a:xfrm>
        </p:spPr>
        <p:txBody>
          <a:bodyPr>
            <a:normAutofit/>
          </a:bodyPr>
          <a:lstStyle/>
          <a:p>
            <a:pPr marL="0" indent="0" algn="ctr">
              <a:buNone/>
            </a:pPr>
            <a:r>
              <a:rPr lang="en-US" sz="4800" dirty="0"/>
              <a:t>Contiki Operating System</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046408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Operating system for the IoT platforms </a:t>
            </a:r>
            <a:endParaRPr lang="en-SG" dirty="0">
              <a:latin typeface="+mn-lt"/>
            </a:endParaRPr>
          </a:p>
        </p:txBody>
      </p:sp>
      <p:sp>
        <p:nvSpPr>
          <p:cNvPr id="3" name="Content Placeholder 2"/>
          <p:cNvSpPr>
            <a:spLocks noGrp="1"/>
          </p:cNvSpPr>
          <p:nvPr>
            <p:ph idx="1"/>
          </p:nvPr>
        </p:nvSpPr>
        <p:spPr>
          <a:xfrm>
            <a:off x="927177" y="1690688"/>
            <a:ext cx="10802947" cy="4519378"/>
          </a:xfrm>
        </p:spPr>
        <p:txBody>
          <a:bodyPr>
            <a:normAutofit/>
          </a:bodyPr>
          <a:lstStyle/>
          <a:p>
            <a:r>
              <a:rPr lang="en-SG" sz="2400" dirty="0">
                <a:latin typeface="+mj-lt"/>
              </a:rPr>
              <a:t>Cannot run classic Windows. Even Linux might be too big for many of IoT devices</a:t>
            </a:r>
          </a:p>
          <a:p>
            <a:r>
              <a:rPr lang="en-SG" sz="2400" dirty="0">
                <a:latin typeface="+mj-lt"/>
              </a:rPr>
              <a:t>Several open source operating systems; Ex - </a:t>
            </a:r>
            <a:r>
              <a:rPr lang="en-SG" sz="2400" dirty="0" err="1">
                <a:latin typeface="+mj-lt"/>
              </a:rPr>
              <a:t>TinyOS</a:t>
            </a:r>
            <a:r>
              <a:rPr lang="en-SG" sz="2400" dirty="0">
                <a:latin typeface="+mj-lt"/>
              </a:rPr>
              <a:t>, RIOT, Zephyr, and Contiki OS</a:t>
            </a:r>
          </a:p>
          <a:p>
            <a:r>
              <a:rPr lang="en-SG" sz="2400" dirty="0">
                <a:latin typeface="+mj-lt"/>
              </a:rPr>
              <a:t>We will use Contiki OS: Individual projects and some group projects</a:t>
            </a:r>
          </a:p>
          <a:p>
            <a:r>
              <a:rPr lang="en-SG" sz="2400" spc="-5" dirty="0">
                <a:latin typeface="+mj-lt"/>
                <a:cs typeface="Tahoma"/>
              </a:rPr>
              <a:t>Memory-efficient: </a:t>
            </a:r>
            <a:r>
              <a:rPr lang="en-SG" sz="2400" dirty="0">
                <a:latin typeface="+mj-lt"/>
                <a:cs typeface="Tahoma"/>
              </a:rPr>
              <a:t>2 </a:t>
            </a:r>
            <a:r>
              <a:rPr lang="en-SG" sz="2400" spc="-5" dirty="0">
                <a:latin typeface="+mj-lt"/>
                <a:cs typeface="Tahoma"/>
              </a:rPr>
              <a:t>kB RAM, </a:t>
            </a:r>
            <a:r>
              <a:rPr lang="en-SG" sz="2400" dirty="0">
                <a:latin typeface="+mj-lt"/>
                <a:cs typeface="Tahoma"/>
              </a:rPr>
              <a:t>40 </a:t>
            </a:r>
            <a:r>
              <a:rPr lang="en-SG" sz="2400" spc="-5" dirty="0">
                <a:latin typeface="+mj-lt"/>
                <a:cs typeface="Tahoma"/>
              </a:rPr>
              <a:t>kB ROM </a:t>
            </a:r>
            <a:r>
              <a:rPr lang="en-SG" sz="2400" spc="-10" dirty="0">
                <a:latin typeface="+mj-lt"/>
                <a:cs typeface="Tahoma"/>
              </a:rPr>
              <a:t>typically,  provides </a:t>
            </a:r>
            <a:r>
              <a:rPr lang="en-SG" sz="2400" spc="-5" dirty="0">
                <a:latin typeface="+mj-lt"/>
                <a:cs typeface="Tahoma"/>
              </a:rPr>
              <a:t>IP support (its uIPv6 stack is IPv6 </a:t>
            </a:r>
            <a:r>
              <a:rPr lang="en-SG" sz="2400" spc="-10" dirty="0">
                <a:latin typeface="+mj-lt"/>
                <a:cs typeface="Tahoma"/>
              </a:rPr>
              <a:t>Ready), </a:t>
            </a:r>
            <a:r>
              <a:rPr lang="en-SG" sz="2400" spc="-5" dirty="0">
                <a:latin typeface="+mj-lt"/>
                <a:cs typeface="Tahoma"/>
              </a:rPr>
              <a:t>supports multi-threading, Protothreads</a:t>
            </a:r>
            <a:endParaRPr lang="en-SG" sz="2400" dirty="0">
              <a:latin typeface="+mj-lt"/>
              <a:cs typeface="Tahoma"/>
            </a:endParaRPr>
          </a:p>
          <a:p>
            <a:r>
              <a:rPr lang="en-SG" sz="2400" spc="-5" dirty="0">
                <a:latin typeface="+mj-lt"/>
                <a:cs typeface="Tahoma"/>
              </a:rPr>
              <a:t>Runs </a:t>
            </a:r>
            <a:r>
              <a:rPr lang="en-SG" sz="2400" dirty="0">
                <a:latin typeface="+mj-lt"/>
                <a:cs typeface="Tahoma"/>
              </a:rPr>
              <a:t>on </a:t>
            </a:r>
            <a:r>
              <a:rPr lang="en-SG" sz="2400" spc="-10" dirty="0">
                <a:latin typeface="+mj-lt"/>
                <a:cs typeface="Tahoma"/>
              </a:rPr>
              <a:t>many </a:t>
            </a:r>
            <a:r>
              <a:rPr lang="en-SG" sz="2400" spc="-5" dirty="0">
                <a:latin typeface="+mj-lt"/>
                <a:cs typeface="Tahoma"/>
              </a:rPr>
              <a:t>embedded platforms </a:t>
            </a:r>
            <a:r>
              <a:rPr lang="en-SG" sz="2400" spc="-10" dirty="0">
                <a:latin typeface="+mj-lt"/>
                <a:cs typeface="Tahoma"/>
              </a:rPr>
              <a:t>(AVR, </a:t>
            </a:r>
            <a:r>
              <a:rPr lang="en-SG" sz="2400" spc="-5" dirty="0">
                <a:latin typeface="+mj-lt"/>
                <a:cs typeface="Tahoma"/>
              </a:rPr>
              <a:t>MSP430, MSB430, ESB, Apple II, C64,  Atari </a:t>
            </a:r>
            <a:r>
              <a:rPr lang="en-SG" sz="2400" spc="-30" dirty="0">
                <a:latin typeface="+mj-lt"/>
                <a:cs typeface="Tahoma"/>
              </a:rPr>
              <a:t>Jaguar, </a:t>
            </a:r>
            <a:r>
              <a:rPr lang="en-SG" sz="2400" spc="-35" dirty="0">
                <a:latin typeface="+mj-lt"/>
                <a:cs typeface="Tahoma"/>
              </a:rPr>
              <a:t>Tandy </a:t>
            </a:r>
            <a:r>
              <a:rPr lang="en-SG" sz="2400" spc="-5" dirty="0" err="1">
                <a:latin typeface="+mj-lt"/>
                <a:cs typeface="Tahoma"/>
              </a:rPr>
              <a:t>CoCo</a:t>
            </a:r>
            <a:r>
              <a:rPr lang="en-SG" sz="2400" spc="-5" dirty="0">
                <a:latin typeface="+mj-lt"/>
                <a:cs typeface="Tahoma"/>
              </a:rPr>
              <a:t>, Casio </a:t>
            </a:r>
            <a:r>
              <a:rPr lang="en-SG" sz="2400" spc="-20" dirty="0" err="1">
                <a:latin typeface="+mj-lt"/>
                <a:cs typeface="Tahoma"/>
              </a:rPr>
              <a:t>PocketViewer</a:t>
            </a:r>
            <a:r>
              <a:rPr lang="en-SG" sz="2400" spc="-20" dirty="0">
                <a:latin typeface="+mj-lt"/>
                <a:cs typeface="Tahoma"/>
              </a:rPr>
              <a:t>, </a:t>
            </a:r>
            <a:r>
              <a:rPr lang="en-SG" sz="2400" spc="-5" dirty="0">
                <a:latin typeface="+mj-lt"/>
                <a:cs typeface="Tahoma"/>
              </a:rPr>
              <a:t>Sharp Wizard, </a:t>
            </a:r>
            <a:r>
              <a:rPr lang="en-SG" sz="2400" dirty="0">
                <a:latin typeface="+mj-lt"/>
                <a:cs typeface="Tahoma"/>
              </a:rPr>
              <a:t>PC 6001, </a:t>
            </a:r>
            <a:r>
              <a:rPr lang="en-SG" sz="2400" spc="-5" dirty="0">
                <a:latin typeface="+mj-lt"/>
                <a:cs typeface="Tahoma"/>
              </a:rPr>
              <a:t>and many</a:t>
            </a:r>
            <a:r>
              <a:rPr lang="en-SG" sz="2400" spc="100" dirty="0">
                <a:latin typeface="+mj-lt"/>
                <a:cs typeface="Tahoma"/>
              </a:rPr>
              <a:t> </a:t>
            </a:r>
            <a:r>
              <a:rPr lang="en-SG" sz="2400" spc="-5" dirty="0">
                <a:latin typeface="+mj-lt"/>
                <a:cs typeface="Tahoma"/>
              </a:rPr>
              <a:t>others)</a:t>
            </a:r>
          </a:p>
          <a:p>
            <a:r>
              <a:rPr lang="en-SG" sz="2400" spc="-10" dirty="0">
                <a:latin typeface="+mj-lt"/>
                <a:cs typeface="Tahoma"/>
              </a:rPr>
              <a:t>Written </a:t>
            </a:r>
            <a:r>
              <a:rPr lang="en-SG" sz="2400" dirty="0">
                <a:latin typeface="+mj-lt"/>
                <a:cs typeface="Tahoma"/>
              </a:rPr>
              <a:t>in C, under </a:t>
            </a:r>
            <a:r>
              <a:rPr lang="en-SG" sz="2400" spc="-5" dirty="0">
                <a:latin typeface="+mj-lt"/>
                <a:cs typeface="Tahoma"/>
              </a:rPr>
              <a:t>BSD</a:t>
            </a:r>
            <a:r>
              <a:rPr lang="en-SG" sz="2400" spc="-30" dirty="0">
                <a:latin typeface="+mj-lt"/>
                <a:cs typeface="Tahoma"/>
              </a:rPr>
              <a:t> </a:t>
            </a:r>
            <a:r>
              <a:rPr lang="en-SG" sz="2400" dirty="0">
                <a:latin typeface="+mj-lt"/>
                <a:cs typeface="Tahoma"/>
              </a:rPr>
              <a:t>License</a:t>
            </a:r>
          </a:p>
          <a:p>
            <a:endParaRPr lang="en-SG" sz="2400" b="1" dirty="0">
              <a:latin typeface="+mj-lt"/>
            </a:endParaRPr>
          </a:p>
          <a:p>
            <a:r>
              <a:rPr lang="en-SG" sz="2400" b="1" dirty="0">
                <a:latin typeface="+mj-lt"/>
              </a:rPr>
              <a:t>Good introduction: </a:t>
            </a:r>
            <a:r>
              <a:rPr lang="en-SG" sz="2400" dirty="0">
                <a:latin typeface="+mj-lt"/>
              </a:rPr>
              <a:t>course webpage has several articles and interviews</a:t>
            </a:r>
          </a:p>
          <a:p>
            <a:endParaRPr lang="en-SG" sz="2400" dirty="0">
              <a:latin typeface="+mj-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58</a:t>
            </a:fld>
            <a:endParaRPr lang="en-US"/>
          </a:p>
        </p:txBody>
      </p:sp>
    </p:spTree>
    <p:extLst>
      <p:ext uri="{BB962C8B-B14F-4D97-AF65-F5344CB8AC3E}">
        <p14:creationId xmlns:p14="http://schemas.microsoft.com/office/powerpoint/2010/main" val="2205089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Contiki OS: History and real-world usage</a:t>
            </a:r>
            <a:endParaRPr lang="en-SG" dirty="0">
              <a:latin typeface="+mn-lt"/>
            </a:endParaRPr>
          </a:p>
        </p:txBody>
      </p:sp>
      <p:sp>
        <p:nvSpPr>
          <p:cNvPr id="3" name="Content Placeholder 2"/>
          <p:cNvSpPr>
            <a:spLocks noGrp="1"/>
          </p:cNvSpPr>
          <p:nvPr>
            <p:ph idx="1"/>
          </p:nvPr>
        </p:nvSpPr>
        <p:spPr>
          <a:xfrm>
            <a:off x="927177" y="1690688"/>
            <a:ext cx="10802947" cy="4519378"/>
          </a:xfrm>
        </p:spPr>
        <p:txBody>
          <a:bodyPr>
            <a:normAutofit/>
          </a:bodyPr>
          <a:lstStyle/>
          <a:p>
            <a:r>
              <a:rPr lang="en-SG" sz="2400" dirty="0">
                <a:latin typeface="+mj-lt"/>
              </a:rPr>
              <a:t>Started in Sweden! Started by – Adam </a:t>
            </a:r>
            <a:r>
              <a:rPr lang="en-SG" sz="2400" dirty="0" err="1">
                <a:latin typeface="+mj-lt"/>
              </a:rPr>
              <a:t>Dunkels</a:t>
            </a:r>
            <a:r>
              <a:rPr lang="en-SG" sz="2400" dirty="0">
                <a:latin typeface="+mj-lt"/>
              </a:rPr>
              <a:t> at SICS, now </a:t>
            </a:r>
            <a:r>
              <a:rPr lang="en-SG" sz="2400" dirty="0" err="1">
                <a:latin typeface="+mj-lt"/>
              </a:rPr>
              <a:t>Thingsquare</a:t>
            </a:r>
            <a:endParaRPr lang="en-SG" sz="2400" dirty="0">
              <a:latin typeface="+mj-lt"/>
            </a:endParaRPr>
          </a:p>
          <a:p>
            <a:r>
              <a:rPr lang="en-SG" sz="2400" dirty="0">
                <a:latin typeface="+mj-lt"/>
              </a:rPr>
              <a:t>Last year: Awarded 2022 </a:t>
            </a:r>
            <a:r>
              <a:rPr lang="en-SG" sz="2400" dirty="0" err="1">
                <a:latin typeface="+mj-lt"/>
              </a:rPr>
              <a:t>Sensys</a:t>
            </a:r>
            <a:r>
              <a:rPr lang="en-SG" sz="2400" dirty="0">
                <a:latin typeface="+mj-lt"/>
              </a:rPr>
              <a:t> Test-of-Time Award for Protothreads (2004)</a:t>
            </a:r>
          </a:p>
          <a:p>
            <a:r>
              <a:rPr lang="en-SG" sz="2400" dirty="0">
                <a:latin typeface="+mj-lt"/>
              </a:rPr>
              <a:t>Many developers including in open-source community. Got me interested in this area</a:t>
            </a:r>
          </a:p>
          <a:p>
            <a:r>
              <a:rPr lang="en-SG" sz="2400" dirty="0">
                <a:latin typeface="+mj-lt"/>
              </a:rPr>
              <a:t>Many companies and universities are developing (or has contributed) Contiki OS:</a:t>
            </a:r>
          </a:p>
          <a:p>
            <a:pPr lvl="1"/>
            <a:r>
              <a:rPr lang="en-SG" sz="2000" spc="-60" dirty="0">
                <a:latin typeface="+mj-lt"/>
                <a:cs typeface="Tahoma"/>
              </a:rPr>
              <a:t>SAP, </a:t>
            </a:r>
            <a:r>
              <a:rPr lang="en-SG" sz="2000" spc="-10" dirty="0">
                <a:latin typeface="+mj-lt"/>
                <a:cs typeface="Tahoma"/>
              </a:rPr>
              <a:t>Cisco, </a:t>
            </a:r>
            <a:r>
              <a:rPr lang="en-SG" sz="2000" spc="-5" dirty="0">
                <a:latin typeface="+mj-lt"/>
                <a:cs typeface="Tahoma"/>
              </a:rPr>
              <a:t>Atmel, </a:t>
            </a:r>
            <a:r>
              <a:rPr lang="en-SG" sz="2000" spc="-5" dirty="0" err="1">
                <a:latin typeface="+mj-lt"/>
                <a:cs typeface="Tahoma"/>
              </a:rPr>
              <a:t>NewAE</a:t>
            </a:r>
            <a:r>
              <a:rPr lang="en-SG" sz="2000" spc="-5" dirty="0">
                <a:latin typeface="+mj-lt"/>
                <a:cs typeface="Tahoma"/>
              </a:rPr>
              <a:t> and others</a:t>
            </a:r>
          </a:p>
          <a:p>
            <a:pPr lvl="1"/>
            <a:r>
              <a:rPr lang="en-SG" sz="2000" spc="-10" dirty="0">
                <a:latin typeface="+mj-lt"/>
                <a:cs typeface="Tahoma"/>
              </a:rPr>
              <a:t>SICS, </a:t>
            </a:r>
            <a:r>
              <a:rPr lang="en-SG" sz="2000" dirty="0">
                <a:latin typeface="+mj-lt"/>
                <a:cs typeface="Tahoma"/>
              </a:rPr>
              <a:t>TU </a:t>
            </a:r>
            <a:r>
              <a:rPr lang="en-SG" sz="2000" spc="-5" dirty="0">
                <a:latin typeface="+mj-lt"/>
                <a:cs typeface="Tahoma"/>
              </a:rPr>
              <a:t>Munich and others</a:t>
            </a:r>
            <a:endParaRPr lang="en-SG" sz="2000" dirty="0">
              <a:latin typeface="+mj-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59</a:t>
            </a:fld>
            <a:endParaRPr lang="en-US"/>
          </a:p>
        </p:txBody>
      </p:sp>
      <p:pic>
        <p:nvPicPr>
          <p:cNvPr id="6" name="Picture 5">
            <a:extLst>
              <a:ext uri="{FF2B5EF4-FFF2-40B4-BE49-F238E27FC236}">
                <a16:creationId xmlns:a16="http://schemas.microsoft.com/office/drawing/2014/main" id="{9617F357-D7C3-AAE7-FBF3-87A8897D15A9}"/>
              </a:ext>
            </a:extLst>
          </p:cNvPr>
          <p:cNvPicPr>
            <a:picLocks noChangeAspect="1"/>
          </p:cNvPicPr>
          <p:nvPr/>
        </p:nvPicPr>
        <p:blipFill>
          <a:blip r:embed="rId2"/>
          <a:stretch>
            <a:fillRect/>
          </a:stretch>
        </p:blipFill>
        <p:spPr>
          <a:xfrm>
            <a:off x="8424412" y="3940662"/>
            <a:ext cx="2453300" cy="2453300"/>
          </a:xfrm>
          <a:prstGeom prst="rect">
            <a:avLst/>
          </a:prstGeom>
        </p:spPr>
      </p:pic>
      <p:pic>
        <p:nvPicPr>
          <p:cNvPr id="8" name="Picture 7" descr="Shape, logo&#10;&#10;Description automatically generated">
            <a:extLst>
              <a:ext uri="{FF2B5EF4-FFF2-40B4-BE49-F238E27FC236}">
                <a16:creationId xmlns:a16="http://schemas.microsoft.com/office/drawing/2014/main" id="{0ABD6D24-DE01-367C-4767-EF33EBEFB599}"/>
              </a:ext>
            </a:extLst>
          </p:cNvPr>
          <p:cNvPicPr>
            <a:picLocks noChangeAspect="1"/>
          </p:cNvPicPr>
          <p:nvPr/>
        </p:nvPicPr>
        <p:blipFill>
          <a:blip r:embed="rId3"/>
          <a:stretch>
            <a:fillRect/>
          </a:stretch>
        </p:blipFill>
        <p:spPr>
          <a:xfrm>
            <a:off x="1085519" y="4460169"/>
            <a:ext cx="2958358" cy="1848974"/>
          </a:xfrm>
          <a:prstGeom prst="rect">
            <a:avLst/>
          </a:prstGeom>
        </p:spPr>
      </p:pic>
      <p:pic>
        <p:nvPicPr>
          <p:cNvPr id="10" name="Picture 9" descr="A picture containing sky, harbor&#10;&#10;Description automatically generated">
            <a:extLst>
              <a:ext uri="{FF2B5EF4-FFF2-40B4-BE49-F238E27FC236}">
                <a16:creationId xmlns:a16="http://schemas.microsoft.com/office/drawing/2014/main" id="{0B589862-DDC1-1AFC-98C1-247BA0072D11}"/>
              </a:ext>
            </a:extLst>
          </p:cNvPr>
          <p:cNvPicPr>
            <a:picLocks noChangeAspect="1"/>
          </p:cNvPicPr>
          <p:nvPr/>
        </p:nvPicPr>
        <p:blipFill>
          <a:blip r:embed="rId4"/>
          <a:stretch>
            <a:fillRect/>
          </a:stretch>
        </p:blipFill>
        <p:spPr>
          <a:xfrm>
            <a:off x="4591144" y="4460169"/>
            <a:ext cx="3286001" cy="1848974"/>
          </a:xfrm>
          <a:prstGeom prst="rect">
            <a:avLst/>
          </a:prstGeom>
        </p:spPr>
      </p:pic>
    </p:spTree>
    <p:extLst>
      <p:ext uri="{BB962C8B-B14F-4D97-AF65-F5344CB8AC3E}">
        <p14:creationId xmlns:p14="http://schemas.microsoft.com/office/powerpoint/2010/main" val="2978056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Course homepage and webcast of lectures</a:t>
            </a:r>
          </a:p>
        </p:txBody>
      </p:sp>
      <p:sp>
        <p:nvSpPr>
          <p:cNvPr id="3" name="Content Placeholder 2"/>
          <p:cNvSpPr>
            <a:spLocks noGrp="1"/>
          </p:cNvSpPr>
          <p:nvPr>
            <p:ph idx="1"/>
          </p:nvPr>
        </p:nvSpPr>
        <p:spPr>
          <a:xfrm>
            <a:off x="536028" y="1690688"/>
            <a:ext cx="11588952" cy="4607844"/>
          </a:xfrm>
        </p:spPr>
        <p:txBody>
          <a:bodyPr>
            <a:normAutofit/>
          </a:bodyPr>
          <a:lstStyle/>
          <a:p>
            <a:pPr marL="0" indent="0">
              <a:buNone/>
            </a:pPr>
            <a:endParaRPr lang="en-SG" dirty="0"/>
          </a:p>
          <a:p>
            <a:pPr algn="l">
              <a:buFont typeface="Arial" panose="020B0604020202020204" pitchFamily="34" charset="0"/>
              <a:buChar char="•"/>
            </a:pPr>
            <a:r>
              <a:rPr lang="en-SG" dirty="0">
                <a:latin typeface="+mj-lt"/>
              </a:rPr>
              <a:t>Course homepage and other information can be found on following links:</a:t>
            </a:r>
          </a:p>
          <a:p>
            <a:pPr lvl="1"/>
            <a:r>
              <a:rPr lang="en-SG" dirty="0">
                <a:latin typeface="+mj-lt"/>
              </a:rPr>
              <a:t>Canvas (updated less frequently)</a:t>
            </a:r>
          </a:p>
          <a:p>
            <a:pPr lvl="1"/>
            <a:r>
              <a:rPr lang="en-SG" dirty="0">
                <a:latin typeface="+mj-lt"/>
              </a:rPr>
              <a:t>(Frequent updates) Link: </a:t>
            </a:r>
            <a:r>
              <a:rPr lang="en-SG" dirty="0">
                <a:latin typeface="+mj-lt"/>
                <a:hlinkClick r:id="rId3"/>
              </a:rPr>
              <a:t>https://weiserlab.github.io/ambuj/cs4222</a:t>
            </a:r>
            <a:endParaRPr lang="en-SG" dirty="0">
              <a:latin typeface="+mj-lt"/>
            </a:endParaRPr>
          </a:p>
          <a:p>
            <a:pPr lvl="1"/>
            <a:r>
              <a:rPr lang="en-SG" dirty="0">
                <a:latin typeface="+mj-lt"/>
              </a:rPr>
              <a:t>We also have a slack page! If you are not added, please send me email</a:t>
            </a:r>
          </a:p>
          <a:p>
            <a:pPr lvl="1"/>
            <a:endParaRPr lang="en-SG" dirty="0">
              <a:latin typeface="+mj-lt"/>
            </a:endParaRPr>
          </a:p>
          <a:p>
            <a:r>
              <a:rPr lang="en-SG" dirty="0">
                <a:latin typeface="+mj-lt"/>
              </a:rPr>
              <a:t>Video. Important parts of lecture 1 uploaded to YouTube (end of this week)</a:t>
            </a:r>
          </a:p>
          <a:p>
            <a:pPr lvl="1"/>
            <a:r>
              <a:rPr lang="en-SG" dirty="0">
                <a:latin typeface="+mj-lt"/>
              </a:rPr>
              <a:t>Would upload each lecture video: 1-2 weeks after lecture date</a:t>
            </a:r>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6</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6873406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Contiki OS: TR 35 Elevator Pitch!</a:t>
            </a:r>
            <a:endParaRPr lang="en-SG" dirty="0">
              <a:latin typeface="+mn-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60</a:t>
            </a:fld>
            <a:endParaRPr lang="en-US"/>
          </a:p>
        </p:txBody>
      </p:sp>
      <p:pic>
        <p:nvPicPr>
          <p:cNvPr id="9" name="Online Media 8" descr="Adam Dunkels' TR35 elevator pitch">
            <a:hlinkClick r:id="" action="ppaction://media"/>
            <a:extLst>
              <a:ext uri="{FF2B5EF4-FFF2-40B4-BE49-F238E27FC236}">
                <a16:creationId xmlns:a16="http://schemas.microsoft.com/office/drawing/2014/main" id="{B6146955-302C-E8EB-6D4A-9B9495360D70}"/>
              </a:ext>
            </a:extLst>
          </p:cNvPr>
          <p:cNvPicPr>
            <a:picLocks noRot="1" noChangeAspect="1"/>
          </p:cNvPicPr>
          <p:nvPr>
            <a:videoFile r:link="rId1"/>
          </p:nvPr>
        </p:nvPicPr>
        <p:blipFill>
          <a:blip r:embed="rId3"/>
          <a:stretch>
            <a:fillRect/>
          </a:stretch>
        </p:blipFill>
        <p:spPr>
          <a:xfrm>
            <a:off x="2102590" y="1639976"/>
            <a:ext cx="7986820" cy="4512553"/>
          </a:xfrm>
          <a:prstGeom prst="rect">
            <a:avLst/>
          </a:prstGeom>
        </p:spPr>
      </p:pic>
    </p:spTree>
    <p:extLst>
      <p:ext uri="{BB962C8B-B14F-4D97-AF65-F5344CB8AC3E}">
        <p14:creationId xmlns:p14="http://schemas.microsoft.com/office/powerpoint/2010/main" val="97094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158" y="224155"/>
            <a:ext cx="9601200" cy="1485900"/>
          </a:xfrm>
        </p:spPr>
        <p:txBody>
          <a:bodyPr/>
          <a:lstStyle/>
          <a:p>
            <a:r>
              <a:rPr lang="en-US" dirty="0">
                <a:latin typeface="+mn-lt"/>
              </a:rPr>
              <a:t>Contiki OS: Architecture</a:t>
            </a:r>
            <a:endParaRPr lang="en-SG" dirty="0">
              <a:latin typeface="+mn-lt"/>
            </a:endParaRPr>
          </a:p>
        </p:txBody>
      </p:sp>
      <p:sp>
        <p:nvSpPr>
          <p:cNvPr id="3" name="Content Placeholder 2"/>
          <p:cNvSpPr>
            <a:spLocks noGrp="1"/>
          </p:cNvSpPr>
          <p:nvPr>
            <p:ph idx="1"/>
          </p:nvPr>
        </p:nvSpPr>
        <p:spPr>
          <a:xfrm>
            <a:off x="899158" y="1513205"/>
            <a:ext cx="7425809" cy="4242466"/>
          </a:xfrm>
        </p:spPr>
        <p:txBody>
          <a:bodyPr/>
          <a:lstStyle/>
          <a:p>
            <a:r>
              <a:rPr lang="en-SG" dirty="0">
                <a:latin typeface="+mj-lt"/>
              </a:rPr>
              <a:t>Modular architecture </a:t>
            </a:r>
          </a:p>
          <a:p>
            <a:r>
              <a:rPr lang="en-SG" dirty="0">
                <a:latin typeface="+mj-lt"/>
              </a:rPr>
              <a:t>Event driven at kernel level, provides optional threading facilities </a:t>
            </a:r>
          </a:p>
          <a:p>
            <a:r>
              <a:rPr lang="en-SG" dirty="0">
                <a:latin typeface="+mj-lt"/>
              </a:rPr>
              <a:t>All OS facilities: senor data handling, communication, device drivers, etc. are provided in the form of services. </a:t>
            </a:r>
          </a:p>
          <a:p>
            <a:r>
              <a:rPr lang="en-SG" dirty="0">
                <a:latin typeface="+mj-lt"/>
              </a:rPr>
              <a:t>Each service has its interface and implementation. Applications using a particular service need to know the service interface </a:t>
            </a:r>
          </a:p>
        </p:txBody>
      </p:sp>
      <p:sp>
        <p:nvSpPr>
          <p:cNvPr id="4" name="Slide Number Placeholder 3"/>
          <p:cNvSpPr>
            <a:spLocks noGrp="1"/>
          </p:cNvSpPr>
          <p:nvPr>
            <p:ph type="sldNum" sz="quarter" idx="12"/>
          </p:nvPr>
        </p:nvSpPr>
        <p:spPr/>
        <p:txBody>
          <a:bodyPr/>
          <a:lstStyle/>
          <a:p>
            <a:fld id="{5C6FAEEE-D619-4E65-A0EF-E650D0B3166A}" type="slidenum">
              <a:rPr lang="en-US" smtClean="0"/>
              <a:t>61</a:t>
            </a:fld>
            <a:endParaRPr lang="en-US"/>
          </a:p>
        </p:txBody>
      </p:sp>
      <p:pic>
        <p:nvPicPr>
          <p:cNvPr id="5" name="Picture 4"/>
          <p:cNvPicPr>
            <a:picLocks noChangeAspect="1"/>
          </p:cNvPicPr>
          <p:nvPr/>
        </p:nvPicPr>
        <p:blipFill>
          <a:blip r:embed="rId2"/>
          <a:stretch>
            <a:fillRect/>
          </a:stretch>
        </p:blipFill>
        <p:spPr>
          <a:xfrm>
            <a:off x="8466375" y="1780416"/>
            <a:ext cx="3403662" cy="3472474"/>
          </a:xfrm>
          <a:prstGeom prst="rect">
            <a:avLst/>
          </a:prstGeom>
        </p:spPr>
      </p:pic>
    </p:spTree>
    <p:extLst>
      <p:ext uri="{BB962C8B-B14F-4D97-AF65-F5344CB8AC3E}">
        <p14:creationId xmlns:p14="http://schemas.microsoft.com/office/powerpoint/2010/main" val="2851784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3C35EF-D106-4046-8D74-72A2206655CA}"/>
              </a:ext>
            </a:extLst>
          </p:cNvPr>
          <p:cNvPicPr>
            <a:picLocks noGrp="1" noChangeAspect="1"/>
          </p:cNvPicPr>
          <p:nvPr>
            <p:ph idx="1"/>
          </p:nvPr>
        </p:nvPicPr>
        <p:blipFill>
          <a:blip r:embed="rId2"/>
          <a:stretch>
            <a:fillRect/>
          </a:stretch>
        </p:blipFill>
        <p:spPr>
          <a:xfrm>
            <a:off x="3891500" y="2122704"/>
            <a:ext cx="4596611" cy="3276596"/>
          </a:xfrm>
          <a:prstGeom prst="rect">
            <a:avLst/>
          </a:prstGeom>
        </p:spPr>
      </p:pic>
      <p:sp>
        <p:nvSpPr>
          <p:cNvPr id="4" name="Slide Number Placeholder 3">
            <a:extLst>
              <a:ext uri="{FF2B5EF4-FFF2-40B4-BE49-F238E27FC236}">
                <a16:creationId xmlns:a16="http://schemas.microsoft.com/office/drawing/2014/main" id="{CCF5B730-0EC5-4F83-A898-2C8C5C2908C0}"/>
              </a:ext>
            </a:extLst>
          </p:cNvPr>
          <p:cNvSpPr>
            <a:spLocks noGrp="1"/>
          </p:cNvSpPr>
          <p:nvPr>
            <p:ph type="sldNum" sz="quarter" idx="12"/>
          </p:nvPr>
        </p:nvSpPr>
        <p:spPr/>
        <p:txBody>
          <a:bodyPr/>
          <a:lstStyle/>
          <a:p>
            <a:fld id="{5C6FAEEE-D619-4E65-A0EF-E650D0B3166A}" type="slidenum">
              <a:rPr lang="en-US" smtClean="0"/>
              <a:t>62</a:t>
            </a:fld>
            <a:endParaRPr lang="en-US"/>
          </a:p>
        </p:txBody>
      </p:sp>
      <p:sp>
        <p:nvSpPr>
          <p:cNvPr id="6" name="TextBox 5">
            <a:extLst>
              <a:ext uri="{FF2B5EF4-FFF2-40B4-BE49-F238E27FC236}">
                <a16:creationId xmlns:a16="http://schemas.microsoft.com/office/drawing/2014/main" id="{C89D0B23-694A-4B8B-BA09-0946C33D1995}"/>
              </a:ext>
            </a:extLst>
          </p:cNvPr>
          <p:cNvSpPr txBox="1"/>
          <p:nvPr/>
        </p:nvSpPr>
        <p:spPr>
          <a:xfrm>
            <a:off x="3341290" y="5722024"/>
            <a:ext cx="6403869" cy="461665"/>
          </a:xfrm>
          <a:prstGeom prst="rect">
            <a:avLst/>
          </a:prstGeom>
          <a:noFill/>
        </p:spPr>
        <p:txBody>
          <a:bodyPr wrap="none" rtlCol="0">
            <a:spAutoFit/>
          </a:bodyPr>
          <a:lstStyle/>
          <a:p>
            <a:r>
              <a:rPr lang="en-SG" sz="2400" dirty="0"/>
              <a:t>P – size of event queue, S – size of thread stack</a:t>
            </a:r>
          </a:p>
        </p:txBody>
      </p:sp>
      <p:sp>
        <p:nvSpPr>
          <p:cNvPr id="2" name="Title 1">
            <a:extLst>
              <a:ext uri="{FF2B5EF4-FFF2-40B4-BE49-F238E27FC236}">
                <a16:creationId xmlns:a16="http://schemas.microsoft.com/office/drawing/2014/main" id="{474CF71C-0DF3-ED4B-BEBA-C9D8A702C06A}"/>
              </a:ext>
            </a:extLst>
          </p:cNvPr>
          <p:cNvSpPr>
            <a:spLocks noGrp="1"/>
          </p:cNvSpPr>
          <p:nvPr>
            <p:ph type="title"/>
          </p:nvPr>
        </p:nvSpPr>
        <p:spPr>
          <a:xfrm>
            <a:off x="1000134" y="464143"/>
            <a:ext cx="10140960" cy="1485900"/>
          </a:xfrm>
        </p:spPr>
        <p:txBody>
          <a:bodyPr>
            <a:normAutofit/>
          </a:bodyPr>
          <a:lstStyle/>
          <a:p>
            <a:r>
              <a:rPr lang="en-US" sz="4000" dirty="0">
                <a:latin typeface="+mn-lt"/>
              </a:rPr>
              <a:t>How small can really </a:t>
            </a:r>
            <a:r>
              <a:rPr lang="en-US" sz="4000" dirty="0" err="1">
                <a:latin typeface="+mn-lt"/>
              </a:rPr>
              <a:t>ContikiOS</a:t>
            </a:r>
            <a:r>
              <a:rPr lang="en-US" sz="4000" dirty="0">
                <a:latin typeface="+mn-lt"/>
              </a:rPr>
              <a:t> (with apps) get?</a:t>
            </a:r>
            <a:endParaRPr lang="en-SG" sz="4000" dirty="0">
              <a:latin typeface="+mn-lt"/>
            </a:endParaRPr>
          </a:p>
        </p:txBody>
      </p:sp>
    </p:spTree>
    <p:extLst>
      <p:ext uri="{BB962C8B-B14F-4D97-AF65-F5344CB8AC3E}">
        <p14:creationId xmlns:p14="http://schemas.microsoft.com/office/powerpoint/2010/main" val="3714669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3201" y="364265"/>
            <a:ext cx="11278972" cy="628377"/>
          </a:xfrm>
          <a:prstGeom prst="rect">
            <a:avLst/>
          </a:prstGeom>
        </p:spPr>
        <p:txBody>
          <a:bodyPr vert="horz" wrap="square" lIns="0" tIns="12700" rIns="0" bIns="0" rtlCol="0" anchor="t">
            <a:spAutoFit/>
          </a:bodyPr>
          <a:lstStyle/>
          <a:p>
            <a:pPr marL="12700">
              <a:lnSpc>
                <a:spcPct val="100000"/>
              </a:lnSpc>
              <a:spcBef>
                <a:spcPts val="100"/>
              </a:spcBef>
            </a:pPr>
            <a:r>
              <a:rPr sz="4000" spc="-5" dirty="0">
                <a:latin typeface="+mn-lt"/>
              </a:rPr>
              <a:t>Programming Models and Concurrency</a:t>
            </a:r>
            <a:r>
              <a:rPr sz="4000" spc="25" dirty="0">
                <a:latin typeface="+mn-lt"/>
              </a:rPr>
              <a:t> </a:t>
            </a:r>
            <a:r>
              <a:rPr sz="4000" spc="-5" dirty="0">
                <a:latin typeface="+mn-lt"/>
              </a:rPr>
              <a:t>Support</a:t>
            </a:r>
          </a:p>
        </p:txBody>
      </p:sp>
      <p:sp>
        <p:nvSpPr>
          <p:cNvPr id="3" name="object 3"/>
          <p:cNvSpPr txBox="1"/>
          <p:nvPr/>
        </p:nvSpPr>
        <p:spPr>
          <a:xfrm>
            <a:off x="1356673" y="1423569"/>
            <a:ext cx="3516629" cy="345440"/>
          </a:xfrm>
          <a:prstGeom prst="rect">
            <a:avLst/>
          </a:prstGeom>
        </p:spPr>
        <p:txBody>
          <a:bodyPr vert="horz" wrap="square" lIns="0" tIns="12700" rIns="0" bIns="0" rtlCol="0">
            <a:spAutoFit/>
          </a:bodyPr>
          <a:lstStyle/>
          <a:p>
            <a:pPr marL="366395" indent="-353695">
              <a:spcBef>
                <a:spcPts val="100"/>
              </a:spcBef>
              <a:buClr>
                <a:srgbClr val="3478AF"/>
              </a:buClr>
              <a:buChar char="•"/>
              <a:tabLst>
                <a:tab pos="366395" algn="l"/>
                <a:tab pos="367030" algn="l"/>
              </a:tabLst>
            </a:pPr>
            <a:r>
              <a:rPr sz="2100" spc="-5" dirty="0">
                <a:latin typeface="+mj-lt"/>
                <a:cs typeface="Tahoma"/>
              </a:rPr>
              <a:t>Sequential (no</a:t>
            </a:r>
            <a:r>
              <a:rPr sz="2100" spc="-50" dirty="0">
                <a:latin typeface="+mj-lt"/>
                <a:cs typeface="Tahoma"/>
              </a:rPr>
              <a:t> </a:t>
            </a:r>
            <a:r>
              <a:rPr sz="2100" spc="-5" dirty="0">
                <a:latin typeface="+mj-lt"/>
                <a:cs typeface="Tahoma"/>
              </a:rPr>
              <a:t>parallelism)</a:t>
            </a:r>
            <a:endParaRPr sz="2100" dirty="0">
              <a:latin typeface="+mj-lt"/>
              <a:cs typeface="Tahoma"/>
            </a:endParaRPr>
          </a:p>
        </p:txBody>
      </p:sp>
      <p:sp>
        <p:nvSpPr>
          <p:cNvPr id="4" name="object 4"/>
          <p:cNvSpPr txBox="1"/>
          <p:nvPr/>
        </p:nvSpPr>
        <p:spPr>
          <a:xfrm>
            <a:off x="1356672" y="2845969"/>
            <a:ext cx="1854200" cy="345440"/>
          </a:xfrm>
          <a:prstGeom prst="rect">
            <a:avLst/>
          </a:prstGeom>
        </p:spPr>
        <p:txBody>
          <a:bodyPr vert="horz" wrap="square" lIns="0" tIns="12700" rIns="0" bIns="0" rtlCol="0">
            <a:spAutoFit/>
          </a:bodyPr>
          <a:lstStyle/>
          <a:p>
            <a:pPr marL="366395" indent="-353695">
              <a:spcBef>
                <a:spcPts val="100"/>
              </a:spcBef>
              <a:buClr>
                <a:srgbClr val="3478AF"/>
              </a:buClr>
              <a:buChar char="•"/>
              <a:tabLst>
                <a:tab pos="366395" algn="l"/>
                <a:tab pos="367030" algn="l"/>
              </a:tabLst>
            </a:pPr>
            <a:r>
              <a:rPr sz="2100" spc="-10" dirty="0">
                <a:latin typeface="+mj-lt"/>
                <a:cs typeface="Tahoma"/>
              </a:rPr>
              <a:t>Event-driven</a:t>
            </a:r>
            <a:endParaRPr sz="2100" dirty="0">
              <a:latin typeface="+mj-lt"/>
              <a:cs typeface="Tahoma"/>
            </a:endParaRPr>
          </a:p>
        </p:txBody>
      </p:sp>
      <p:sp>
        <p:nvSpPr>
          <p:cNvPr id="5" name="object 5"/>
          <p:cNvSpPr txBox="1"/>
          <p:nvPr/>
        </p:nvSpPr>
        <p:spPr>
          <a:xfrm>
            <a:off x="1356673" y="4369969"/>
            <a:ext cx="2091055" cy="345440"/>
          </a:xfrm>
          <a:prstGeom prst="rect">
            <a:avLst/>
          </a:prstGeom>
        </p:spPr>
        <p:txBody>
          <a:bodyPr vert="horz" wrap="square" lIns="0" tIns="12700" rIns="0" bIns="0" rtlCol="0">
            <a:spAutoFit/>
          </a:bodyPr>
          <a:lstStyle/>
          <a:p>
            <a:pPr marL="366395" indent="-353695">
              <a:spcBef>
                <a:spcPts val="100"/>
              </a:spcBef>
              <a:buClr>
                <a:srgbClr val="3478AF"/>
              </a:buClr>
              <a:buChar char="•"/>
              <a:tabLst>
                <a:tab pos="366395" algn="l"/>
                <a:tab pos="367030" algn="l"/>
              </a:tabLst>
            </a:pPr>
            <a:r>
              <a:rPr sz="2100" spc="-5" dirty="0">
                <a:latin typeface="+mj-lt"/>
                <a:cs typeface="Tahoma"/>
              </a:rPr>
              <a:t>Multi-threaded</a:t>
            </a:r>
            <a:endParaRPr sz="2100" dirty="0">
              <a:latin typeface="+mj-lt"/>
              <a:cs typeface="Tahoma"/>
            </a:endParaRPr>
          </a:p>
        </p:txBody>
      </p:sp>
      <p:sp>
        <p:nvSpPr>
          <p:cNvPr id="6" name="object 6"/>
          <p:cNvSpPr/>
          <p:nvPr/>
        </p:nvSpPr>
        <p:spPr>
          <a:xfrm>
            <a:off x="1809298" y="235225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7" name="object 7"/>
          <p:cNvSpPr/>
          <p:nvPr/>
        </p:nvSpPr>
        <p:spPr>
          <a:xfrm>
            <a:off x="2145422" y="2291296"/>
            <a:ext cx="121920" cy="121920"/>
          </a:xfrm>
          <a:custGeom>
            <a:avLst/>
            <a:gdLst/>
            <a:ahLst/>
            <a:cxnLst/>
            <a:rect l="l" t="t" r="r" b="b"/>
            <a:pathLst>
              <a:path w="121919" h="121919">
                <a:moveTo>
                  <a:pt x="0" y="0"/>
                </a:moveTo>
                <a:lnTo>
                  <a:pt x="0" y="121920"/>
                </a:lnTo>
                <a:lnTo>
                  <a:pt x="121920" y="60960"/>
                </a:lnTo>
                <a:lnTo>
                  <a:pt x="0" y="0"/>
                </a:lnTo>
                <a:close/>
              </a:path>
            </a:pathLst>
          </a:custGeom>
          <a:solidFill>
            <a:srgbClr val="000000"/>
          </a:solidFill>
        </p:spPr>
        <p:txBody>
          <a:bodyPr wrap="square" lIns="0" tIns="0" rIns="0" bIns="0" rtlCol="0"/>
          <a:lstStyle/>
          <a:p>
            <a:endParaRPr/>
          </a:p>
        </p:txBody>
      </p:sp>
      <p:sp>
        <p:nvSpPr>
          <p:cNvPr id="8" name="object 8"/>
          <p:cNvSpPr txBox="1"/>
          <p:nvPr/>
        </p:nvSpPr>
        <p:spPr>
          <a:xfrm>
            <a:off x="2255560" y="2155407"/>
            <a:ext cx="1303655" cy="330219"/>
          </a:xfrm>
          <a:prstGeom prst="rect">
            <a:avLst/>
          </a:prstGeom>
          <a:ln w="25400">
            <a:solidFill>
              <a:srgbClr val="85888D"/>
            </a:solidFill>
          </a:ln>
        </p:spPr>
        <p:txBody>
          <a:bodyPr vert="horz" wrap="square" lIns="0" tIns="67945" rIns="0" bIns="0" rtlCol="0">
            <a:spAutoFit/>
          </a:bodyPr>
          <a:lstStyle/>
          <a:p>
            <a:pPr marL="64135">
              <a:spcBef>
                <a:spcPts val="535"/>
              </a:spcBef>
            </a:pPr>
            <a:r>
              <a:rPr sz="1700" spc="-15" dirty="0">
                <a:latin typeface="Verdana"/>
                <a:cs typeface="Verdana"/>
              </a:rPr>
              <a:t>Poll</a:t>
            </a:r>
            <a:r>
              <a:rPr sz="1700" spc="-40" dirty="0">
                <a:latin typeface="Verdana"/>
                <a:cs typeface="Verdana"/>
              </a:rPr>
              <a:t> </a:t>
            </a:r>
            <a:r>
              <a:rPr sz="1700" spc="-5" dirty="0">
                <a:latin typeface="Verdana"/>
                <a:cs typeface="Verdana"/>
              </a:rPr>
              <a:t>sensor</a:t>
            </a:r>
            <a:endParaRPr sz="1700">
              <a:latin typeface="Verdana"/>
              <a:cs typeface="Verdana"/>
            </a:endParaRPr>
          </a:p>
        </p:txBody>
      </p:sp>
      <p:sp>
        <p:nvSpPr>
          <p:cNvPr id="9" name="object 9"/>
          <p:cNvSpPr/>
          <p:nvPr/>
        </p:nvSpPr>
        <p:spPr>
          <a:xfrm>
            <a:off x="3561897" y="237130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10" name="object 10"/>
          <p:cNvSpPr/>
          <p:nvPr/>
        </p:nvSpPr>
        <p:spPr>
          <a:xfrm>
            <a:off x="3898022" y="2310346"/>
            <a:ext cx="121920" cy="121920"/>
          </a:xfrm>
          <a:custGeom>
            <a:avLst/>
            <a:gdLst/>
            <a:ahLst/>
            <a:cxnLst/>
            <a:rect l="l" t="t" r="r" b="b"/>
            <a:pathLst>
              <a:path w="121919" h="121919">
                <a:moveTo>
                  <a:pt x="0" y="0"/>
                </a:moveTo>
                <a:lnTo>
                  <a:pt x="0" y="121920"/>
                </a:lnTo>
                <a:lnTo>
                  <a:pt x="121919" y="60960"/>
                </a:lnTo>
                <a:lnTo>
                  <a:pt x="0" y="0"/>
                </a:lnTo>
                <a:close/>
              </a:path>
            </a:pathLst>
          </a:custGeom>
          <a:solidFill>
            <a:srgbClr val="000000"/>
          </a:solidFill>
        </p:spPr>
        <p:txBody>
          <a:bodyPr wrap="square" lIns="0" tIns="0" rIns="0" bIns="0" rtlCol="0"/>
          <a:lstStyle/>
          <a:p>
            <a:endParaRPr/>
          </a:p>
        </p:txBody>
      </p:sp>
      <p:sp>
        <p:nvSpPr>
          <p:cNvPr id="11" name="object 11"/>
          <p:cNvSpPr txBox="1"/>
          <p:nvPr/>
        </p:nvSpPr>
        <p:spPr>
          <a:xfrm>
            <a:off x="4010385" y="2155407"/>
            <a:ext cx="1408430" cy="548227"/>
          </a:xfrm>
          <a:prstGeom prst="rect">
            <a:avLst/>
          </a:prstGeom>
          <a:ln w="25400">
            <a:solidFill>
              <a:srgbClr val="85888D"/>
            </a:solidFill>
          </a:ln>
        </p:spPr>
        <p:txBody>
          <a:bodyPr vert="horz" wrap="square" lIns="0" tIns="111125" rIns="0" bIns="0" rtlCol="0">
            <a:spAutoFit/>
          </a:bodyPr>
          <a:lstStyle/>
          <a:p>
            <a:pPr marL="62230" marR="69850">
              <a:lnSpc>
                <a:spcPts val="1700"/>
              </a:lnSpc>
              <a:spcBef>
                <a:spcPts val="875"/>
              </a:spcBef>
            </a:pPr>
            <a:r>
              <a:rPr sz="1700" spc="-5" dirty="0">
                <a:latin typeface="Verdana"/>
                <a:cs typeface="Verdana"/>
              </a:rPr>
              <a:t>Process  sensor</a:t>
            </a:r>
            <a:r>
              <a:rPr sz="1700" spc="-80" dirty="0">
                <a:latin typeface="Verdana"/>
                <a:cs typeface="Verdana"/>
              </a:rPr>
              <a:t> </a:t>
            </a:r>
            <a:r>
              <a:rPr sz="1700" spc="-5" dirty="0">
                <a:latin typeface="Verdana"/>
                <a:cs typeface="Verdana"/>
              </a:rPr>
              <a:t>data</a:t>
            </a:r>
            <a:endParaRPr sz="1700" dirty="0">
              <a:latin typeface="Verdana"/>
              <a:cs typeface="Verdana"/>
            </a:endParaRPr>
          </a:p>
        </p:txBody>
      </p:sp>
      <p:sp>
        <p:nvSpPr>
          <p:cNvPr id="12" name="object 12"/>
          <p:cNvSpPr/>
          <p:nvPr/>
        </p:nvSpPr>
        <p:spPr>
          <a:xfrm>
            <a:off x="5416097" y="238400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13" name="object 13"/>
          <p:cNvSpPr/>
          <p:nvPr/>
        </p:nvSpPr>
        <p:spPr>
          <a:xfrm>
            <a:off x="5752222" y="2323046"/>
            <a:ext cx="121920" cy="121920"/>
          </a:xfrm>
          <a:custGeom>
            <a:avLst/>
            <a:gdLst/>
            <a:ahLst/>
            <a:cxnLst/>
            <a:rect l="l" t="t" r="r" b="b"/>
            <a:pathLst>
              <a:path w="121920" h="121919">
                <a:moveTo>
                  <a:pt x="0" y="0"/>
                </a:moveTo>
                <a:lnTo>
                  <a:pt x="0" y="121920"/>
                </a:lnTo>
                <a:lnTo>
                  <a:pt x="121919" y="60960"/>
                </a:lnTo>
                <a:lnTo>
                  <a:pt x="0" y="0"/>
                </a:lnTo>
                <a:close/>
              </a:path>
            </a:pathLst>
          </a:custGeom>
          <a:solidFill>
            <a:srgbClr val="000000"/>
          </a:solidFill>
        </p:spPr>
        <p:txBody>
          <a:bodyPr wrap="square" lIns="0" tIns="0" rIns="0" bIns="0" rtlCol="0"/>
          <a:lstStyle/>
          <a:p>
            <a:endParaRPr/>
          </a:p>
        </p:txBody>
      </p:sp>
      <p:sp>
        <p:nvSpPr>
          <p:cNvPr id="14" name="object 14"/>
          <p:cNvSpPr txBox="1"/>
          <p:nvPr/>
        </p:nvSpPr>
        <p:spPr>
          <a:xfrm>
            <a:off x="5882384" y="2174457"/>
            <a:ext cx="1190625" cy="336631"/>
          </a:xfrm>
          <a:prstGeom prst="rect">
            <a:avLst/>
          </a:prstGeom>
          <a:ln w="25400">
            <a:solidFill>
              <a:srgbClr val="85888D"/>
            </a:solidFill>
          </a:ln>
        </p:spPr>
        <p:txBody>
          <a:bodyPr vert="horz" wrap="square" lIns="0" tIns="74295" rIns="0" bIns="0" rtlCol="0">
            <a:spAutoFit/>
          </a:bodyPr>
          <a:lstStyle/>
          <a:p>
            <a:pPr marL="57150">
              <a:spcBef>
                <a:spcPts val="585"/>
              </a:spcBef>
            </a:pPr>
            <a:r>
              <a:rPr sz="1700" spc="-15" dirty="0">
                <a:latin typeface="Verdana"/>
                <a:cs typeface="Verdana"/>
              </a:rPr>
              <a:t>Poll</a:t>
            </a:r>
            <a:r>
              <a:rPr sz="1700" spc="-40" dirty="0">
                <a:latin typeface="Verdana"/>
                <a:cs typeface="Verdana"/>
              </a:rPr>
              <a:t> </a:t>
            </a:r>
            <a:r>
              <a:rPr sz="1700" spc="-10" dirty="0">
                <a:latin typeface="Verdana"/>
                <a:cs typeface="Verdana"/>
              </a:rPr>
              <a:t>Radio</a:t>
            </a:r>
            <a:endParaRPr sz="1700">
              <a:latin typeface="Verdana"/>
              <a:cs typeface="Verdana"/>
            </a:endParaRPr>
          </a:p>
        </p:txBody>
      </p:sp>
      <p:sp>
        <p:nvSpPr>
          <p:cNvPr id="15" name="object 15"/>
          <p:cNvSpPr/>
          <p:nvPr/>
        </p:nvSpPr>
        <p:spPr>
          <a:xfrm>
            <a:off x="7074540" y="2390356"/>
            <a:ext cx="349250" cy="0"/>
          </a:xfrm>
          <a:custGeom>
            <a:avLst/>
            <a:gdLst/>
            <a:ahLst/>
            <a:cxnLst/>
            <a:rect l="l" t="t" r="r" b="b"/>
            <a:pathLst>
              <a:path w="349250">
                <a:moveTo>
                  <a:pt x="0" y="0"/>
                </a:moveTo>
                <a:lnTo>
                  <a:pt x="336124" y="0"/>
                </a:lnTo>
                <a:lnTo>
                  <a:pt x="348824" y="0"/>
                </a:lnTo>
              </a:path>
            </a:pathLst>
          </a:custGeom>
          <a:ln w="25400">
            <a:solidFill>
              <a:srgbClr val="000000"/>
            </a:solidFill>
          </a:ln>
        </p:spPr>
        <p:txBody>
          <a:bodyPr wrap="square" lIns="0" tIns="0" rIns="0" bIns="0" rtlCol="0"/>
          <a:lstStyle/>
          <a:p>
            <a:endParaRPr/>
          </a:p>
        </p:txBody>
      </p:sp>
      <p:sp>
        <p:nvSpPr>
          <p:cNvPr id="16" name="object 16"/>
          <p:cNvSpPr/>
          <p:nvPr/>
        </p:nvSpPr>
        <p:spPr>
          <a:xfrm>
            <a:off x="7410663" y="2329396"/>
            <a:ext cx="121920" cy="121920"/>
          </a:xfrm>
          <a:custGeom>
            <a:avLst/>
            <a:gdLst/>
            <a:ahLst/>
            <a:cxnLst/>
            <a:rect l="l" t="t" r="r" b="b"/>
            <a:pathLst>
              <a:path w="121920" h="121919">
                <a:moveTo>
                  <a:pt x="0" y="0"/>
                </a:moveTo>
                <a:lnTo>
                  <a:pt x="0" y="121920"/>
                </a:lnTo>
                <a:lnTo>
                  <a:pt x="121920" y="60960"/>
                </a:lnTo>
                <a:lnTo>
                  <a:pt x="0" y="0"/>
                </a:lnTo>
                <a:close/>
              </a:path>
            </a:pathLst>
          </a:custGeom>
          <a:solidFill>
            <a:srgbClr val="000000"/>
          </a:solidFill>
        </p:spPr>
        <p:txBody>
          <a:bodyPr wrap="square" lIns="0" tIns="0" rIns="0" bIns="0" rtlCol="0"/>
          <a:lstStyle/>
          <a:p>
            <a:endParaRPr/>
          </a:p>
        </p:txBody>
      </p:sp>
      <p:sp>
        <p:nvSpPr>
          <p:cNvPr id="17" name="object 17"/>
          <p:cNvSpPr txBox="1"/>
          <p:nvPr/>
        </p:nvSpPr>
        <p:spPr>
          <a:xfrm>
            <a:off x="7539125" y="2155407"/>
            <a:ext cx="1474470" cy="548227"/>
          </a:xfrm>
          <a:prstGeom prst="rect">
            <a:avLst/>
          </a:prstGeom>
          <a:ln w="25400">
            <a:solidFill>
              <a:srgbClr val="85888D"/>
            </a:solidFill>
          </a:ln>
        </p:spPr>
        <p:txBody>
          <a:bodyPr vert="horz" wrap="square" lIns="0" tIns="111125" rIns="0" bIns="0" rtlCol="0">
            <a:spAutoFit/>
          </a:bodyPr>
          <a:lstStyle/>
          <a:p>
            <a:pPr marL="64135" marR="67945">
              <a:lnSpc>
                <a:spcPts val="1700"/>
              </a:lnSpc>
              <a:spcBef>
                <a:spcPts val="875"/>
              </a:spcBef>
            </a:pPr>
            <a:r>
              <a:rPr sz="1700" spc="-5" dirty="0">
                <a:latin typeface="Verdana"/>
                <a:cs typeface="Verdana"/>
              </a:rPr>
              <a:t>Process  </a:t>
            </a:r>
            <a:r>
              <a:rPr sz="1700" spc="-10" dirty="0">
                <a:latin typeface="Verdana"/>
                <a:cs typeface="Verdana"/>
              </a:rPr>
              <a:t>radio</a:t>
            </a:r>
            <a:r>
              <a:rPr sz="1700" spc="-85" dirty="0">
                <a:latin typeface="Verdana"/>
                <a:cs typeface="Verdana"/>
              </a:rPr>
              <a:t> </a:t>
            </a:r>
            <a:r>
              <a:rPr sz="1700" spc="-5" dirty="0">
                <a:latin typeface="Verdana"/>
                <a:cs typeface="Verdana"/>
              </a:rPr>
              <a:t>packet</a:t>
            </a:r>
            <a:endParaRPr sz="1700">
              <a:latin typeface="Verdana"/>
              <a:cs typeface="Verdana"/>
            </a:endParaRPr>
          </a:p>
        </p:txBody>
      </p:sp>
      <p:sp>
        <p:nvSpPr>
          <p:cNvPr id="18" name="object 18"/>
          <p:cNvSpPr/>
          <p:nvPr/>
        </p:nvSpPr>
        <p:spPr>
          <a:xfrm>
            <a:off x="1815152" y="1952523"/>
            <a:ext cx="7777480" cy="0"/>
          </a:xfrm>
          <a:custGeom>
            <a:avLst/>
            <a:gdLst/>
            <a:ahLst/>
            <a:cxnLst/>
            <a:rect l="l" t="t" r="r" b="b"/>
            <a:pathLst>
              <a:path w="7777480">
                <a:moveTo>
                  <a:pt x="0" y="0"/>
                </a:moveTo>
                <a:lnTo>
                  <a:pt x="7777462" y="0"/>
                </a:lnTo>
              </a:path>
            </a:pathLst>
          </a:custGeom>
          <a:ln w="25400">
            <a:solidFill>
              <a:srgbClr val="000000"/>
            </a:solidFill>
          </a:ln>
        </p:spPr>
        <p:txBody>
          <a:bodyPr wrap="square" lIns="0" tIns="0" rIns="0" bIns="0" rtlCol="0"/>
          <a:lstStyle/>
          <a:p>
            <a:endParaRPr/>
          </a:p>
        </p:txBody>
      </p:sp>
      <p:sp>
        <p:nvSpPr>
          <p:cNvPr id="19" name="object 19"/>
          <p:cNvSpPr/>
          <p:nvPr/>
        </p:nvSpPr>
        <p:spPr>
          <a:xfrm>
            <a:off x="1807416" y="1952251"/>
            <a:ext cx="34290" cy="385445"/>
          </a:xfrm>
          <a:custGeom>
            <a:avLst/>
            <a:gdLst/>
            <a:ahLst/>
            <a:cxnLst/>
            <a:rect l="l" t="t" r="r" b="b"/>
            <a:pathLst>
              <a:path w="34290" h="385444">
                <a:moveTo>
                  <a:pt x="33678" y="546"/>
                </a:moveTo>
                <a:lnTo>
                  <a:pt x="25394" y="385416"/>
                </a:lnTo>
                <a:lnTo>
                  <a:pt x="0" y="384869"/>
                </a:lnTo>
                <a:lnTo>
                  <a:pt x="8284" y="0"/>
                </a:lnTo>
                <a:lnTo>
                  <a:pt x="33678" y="546"/>
                </a:lnTo>
                <a:close/>
              </a:path>
            </a:pathLst>
          </a:custGeom>
          <a:solidFill>
            <a:srgbClr val="000000"/>
          </a:solidFill>
        </p:spPr>
        <p:txBody>
          <a:bodyPr wrap="square" lIns="0" tIns="0" rIns="0" bIns="0" rtlCol="0"/>
          <a:lstStyle/>
          <a:p>
            <a:endParaRPr/>
          </a:p>
        </p:txBody>
      </p:sp>
      <p:sp>
        <p:nvSpPr>
          <p:cNvPr id="20" name="object 20"/>
          <p:cNvSpPr/>
          <p:nvPr/>
        </p:nvSpPr>
        <p:spPr>
          <a:xfrm>
            <a:off x="9600797" y="1952523"/>
            <a:ext cx="0" cy="419100"/>
          </a:xfrm>
          <a:custGeom>
            <a:avLst/>
            <a:gdLst/>
            <a:ahLst/>
            <a:cxnLst/>
            <a:rect l="l" t="t" r="r" b="b"/>
            <a:pathLst>
              <a:path h="419100">
                <a:moveTo>
                  <a:pt x="0" y="0"/>
                </a:moveTo>
                <a:lnTo>
                  <a:pt x="0" y="419100"/>
                </a:lnTo>
              </a:path>
            </a:pathLst>
          </a:custGeom>
          <a:ln w="25400">
            <a:solidFill>
              <a:srgbClr val="000000"/>
            </a:solidFill>
          </a:ln>
        </p:spPr>
        <p:txBody>
          <a:bodyPr wrap="square" lIns="0" tIns="0" rIns="0" bIns="0" rtlCol="0"/>
          <a:lstStyle/>
          <a:p>
            <a:endParaRPr/>
          </a:p>
        </p:txBody>
      </p:sp>
      <p:sp>
        <p:nvSpPr>
          <p:cNvPr id="21" name="object 21"/>
          <p:cNvSpPr/>
          <p:nvPr/>
        </p:nvSpPr>
        <p:spPr>
          <a:xfrm>
            <a:off x="9007191" y="2362417"/>
            <a:ext cx="594360" cy="29845"/>
          </a:xfrm>
          <a:custGeom>
            <a:avLst/>
            <a:gdLst/>
            <a:ahLst/>
            <a:cxnLst/>
            <a:rect l="l" t="t" r="r" b="b"/>
            <a:pathLst>
              <a:path w="594359" h="29844">
                <a:moveTo>
                  <a:pt x="593916" y="29268"/>
                </a:moveTo>
                <a:lnTo>
                  <a:pt x="0" y="25399"/>
                </a:lnTo>
                <a:lnTo>
                  <a:pt x="165" y="0"/>
                </a:lnTo>
                <a:lnTo>
                  <a:pt x="594082" y="3869"/>
                </a:lnTo>
                <a:lnTo>
                  <a:pt x="593916" y="29268"/>
                </a:lnTo>
                <a:close/>
              </a:path>
            </a:pathLst>
          </a:custGeom>
          <a:solidFill>
            <a:srgbClr val="000000"/>
          </a:solidFill>
        </p:spPr>
        <p:txBody>
          <a:bodyPr wrap="square" lIns="0" tIns="0" rIns="0" bIns="0" rtlCol="0"/>
          <a:lstStyle/>
          <a:p>
            <a:endParaRPr/>
          </a:p>
        </p:txBody>
      </p:sp>
      <p:sp>
        <p:nvSpPr>
          <p:cNvPr id="22" name="object 22"/>
          <p:cNvSpPr txBox="1"/>
          <p:nvPr/>
        </p:nvSpPr>
        <p:spPr>
          <a:xfrm>
            <a:off x="4685092" y="3916737"/>
            <a:ext cx="579120" cy="334066"/>
          </a:xfrm>
          <a:prstGeom prst="rect">
            <a:avLst/>
          </a:prstGeom>
          <a:ln w="25400">
            <a:solidFill>
              <a:srgbClr val="85888D"/>
            </a:solidFill>
          </a:ln>
        </p:spPr>
        <p:txBody>
          <a:bodyPr vert="horz" wrap="square" lIns="0" tIns="71755" rIns="0" bIns="0" rtlCol="0">
            <a:spAutoFit/>
          </a:bodyPr>
          <a:lstStyle/>
          <a:p>
            <a:pPr marL="60325">
              <a:spcBef>
                <a:spcPts val="565"/>
              </a:spcBef>
            </a:pPr>
            <a:r>
              <a:rPr sz="1700" spc="-5" dirty="0">
                <a:latin typeface="Verdana"/>
                <a:cs typeface="Verdana"/>
              </a:rPr>
              <a:t>CPU</a:t>
            </a:r>
            <a:endParaRPr sz="1700">
              <a:latin typeface="Verdana"/>
              <a:cs typeface="Verdana"/>
            </a:endParaRPr>
          </a:p>
        </p:txBody>
      </p:sp>
      <p:sp>
        <p:nvSpPr>
          <p:cNvPr id="23" name="object 23"/>
          <p:cNvSpPr txBox="1"/>
          <p:nvPr/>
        </p:nvSpPr>
        <p:spPr>
          <a:xfrm>
            <a:off x="3503992" y="3486208"/>
            <a:ext cx="740410" cy="332783"/>
          </a:xfrm>
          <a:prstGeom prst="rect">
            <a:avLst/>
          </a:prstGeom>
          <a:ln w="25400">
            <a:solidFill>
              <a:srgbClr val="85888D"/>
            </a:solidFill>
          </a:ln>
        </p:spPr>
        <p:txBody>
          <a:bodyPr vert="horz" wrap="square" lIns="0" tIns="70485" rIns="0" bIns="0" rtlCol="0">
            <a:spAutoFit/>
          </a:bodyPr>
          <a:lstStyle/>
          <a:p>
            <a:pPr marL="60325">
              <a:spcBef>
                <a:spcPts val="555"/>
              </a:spcBef>
            </a:pPr>
            <a:r>
              <a:rPr sz="1700" spc="-10" dirty="0">
                <a:latin typeface="Verdana"/>
                <a:cs typeface="Verdana"/>
              </a:rPr>
              <a:t>Radio</a:t>
            </a:r>
            <a:endParaRPr sz="1700">
              <a:latin typeface="Verdana"/>
              <a:cs typeface="Verdana"/>
            </a:endParaRPr>
          </a:p>
        </p:txBody>
      </p:sp>
      <p:sp>
        <p:nvSpPr>
          <p:cNvPr id="24" name="object 24"/>
          <p:cNvSpPr txBox="1"/>
          <p:nvPr/>
        </p:nvSpPr>
        <p:spPr>
          <a:xfrm>
            <a:off x="4468823" y="3259355"/>
            <a:ext cx="1011555" cy="331501"/>
          </a:xfrm>
          <a:prstGeom prst="rect">
            <a:avLst/>
          </a:prstGeom>
          <a:ln w="25400">
            <a:solidFill>
              <a:srgbClr val="85888D"/>
            </a:solidFill>
          </a:ln>
        </p:spPr>
        <p:txBody>
          <a:bodyPr vert="horz" wrap="square" lIns="0" tIns="69215" rIns="0" bIns="0" rtlCol="0">
            <a:spAutoFit/>
          </a:bodyPr>
          <a:lstStyle/>
          <a:p>
            <a:pPr marL="60960">
              <a:spcBef>
                <a:spcPts val="545"/>
              </a:spcBef>
            </a:pPr>
            <a:r>
              <a:rPr sz="1700" dirty="0">
                <a:latin typeface="Verdana"/>
                <a:cs typeface="Verdana"/>
              </a:rPr>
              <a:t>Memory</a:t>
            </a:r>
            <a:endParaRPr sz="1700">
              <a:latin typeface="Verdana"/>
              <a:cs typeface="Verdana"/>
            </a:endParaRPr>
          </a:p>
        </p:txBody>
      </p:sp>
      <p:sp>
        <p:nvSpPr>
          <p:cNvPr id="25" name="object 25"/>
          <p:cNvSpPr txBox="1"/>
          <p:nvPr/>
        </p:nvSpPr>
        <p:spPr>
          <a:xfrm>
            <a:off x="5704795" y="3506369"/>
            <a:ext cx="888365" cy="325730"/>
          </a:xfrm>
          <a:prstGeom prst="rect">
            <a:avLst/>
          </a:prstGeom>
          <a:ln w="25400">
            <a:solidFill>
              <a:srgbClr val="85888D"/>
            </a:solidFill>
          </a:ln>
        </p:spPr>
        <p:txBody>
          <a:bodyPr vert="horz" wrap="square" lIns="0" tIns="63500" rIns="0" bIns="0" rtlCol="0">
            <a:spAutoFit/>
          </a:bodyPr>
          <a:lstStyle/>
          <a:p>
            <a:pPr marL="69215">
              <a:spcBef>
                <a:spcPts val="500"/>
              </a:spcBef>
            </a:pPr>
            <a:r>
              <a:rPr sz="1700" spc="-5" dirty="0">
                <a:latin typeface="Verdana"/>
                <a:cs typeface="Verdana"/>
              </a:rPr>
              <a:t>Sensor</a:t>
            </a:r>
            <a:endParaRPr sz="1700">
              <a:latin typeface="Verdana"/>
              <a:cs typeface="Verdana"/>
            </a:endParaRPr>
          </a:p>
        </p:txBody>
      </p:sp>
      <p:sp>
        <p:nvSpPr>
          <p:cNvPr id="26" name="object 26"/>
          <p:cNvSpPr/>
          <p:nvPr/>
        </p:nvSpPr>
        <p:spPr>
          <a:xfrm>
            <a:off x="5278920" y="3790768"/>
            <a:ext cx="333375" cy="333375"/>
          </a:xfrm>
          <a:custGeom>
            <a:avLst/>
            <a:gdLst/>
            <a:ahLst/>
            <a:cxnLst/>
            <a:rect l="l" t="t" r="r" b="b"/>
            <a:pathLst>
              <a:path w="333375" h="333375">
                <a:moveTo>
                  <a:pt x="0" y="332889"/>
                </a:moveTo>
                <a:lnTo>
                  <a:pt x="323909" y="8980"/>
                </a:lnTo>
                <a:lnTo>
                  <a:pt x="332889" y="0"/>
                </a:lnTo>
              </a:path>
            </a:pathLst>
          </a:custGeom>
          <a:ln w="25400">
            <a:solidFill>
              <a:srgbClr val="000000"/>
            </a:solidFill>
          </a:ln>
        </p:spPr>
        <p:txBody>
          <a:bodyPr wrap="square" lIns="0" tIns="0" rIns="0" bIns="0" rtlCol="0"/>
          <a:lstStyle/>
          <a:p>
            <a:endParaRPr/>
          </a:p>
        </p:txBody>
      </p:sp>
      <p:sp>
        <p:nvSpPr>
          <p:cNvPr id="27" name="object 27"/>
          <p:cNvSpPr/>
          <p:nvPr/>
        </p:nvSpPr>
        <p:spPr>
          <a:xfrm>
            <a:off x="5559724" y="3713538"/>
            <a:ext cx="129539" cy="129539"/>
          </a:xfrm>
          <a:custGeom>
            <a:avLst/>
            <a:gdLst/>
            <a:ahLst/>
            <a:cxnLst/>
            <a:rect l="l" t="t" r="r" b="b"/>
            <a:pathLst>
              <a:path w="129539" h="129539">
                <a:moveTo>
                  <a:pt x="129316" y="0"/>
                </a:moveTo>
                <a:lnTo>
                  <a:pt x="0" y="43105"/>
                </a:lnTo>
                <a:lnTo>
                  <a:pt x="86210" y="129315"/>
                </a:lnTo>
                <a:lnTo>
                  <a:pt x="129316" y="0"/>
                </a:lnTo>
                <a:close/>
              </a:path>
            </a:pathLst>
          </a:custGeom>
          <a:solidFill>
            <a:srgbClr val="000000"/>
          </a:solidFill>
        </p:spPr>
        <p:txBody>
          <a:bodyPr wrap="square" lIns="0" tIns="0" rIns="0" bIns="0" rtlCol="0"/>
          <a:lstStyle/>
          <a:p>
            <a:endParaRPr/>
          </a:p>
        </p:txBody>
      </p:sp>
      <p:sp>
        <p:nvSpPr>
          <p:cNvPr id="28" name="object 28"/>
          <p:cNvSpPr/>
          <p:nvPr/>
        </p:nvSpPr>
        <p:spPr>
          <a:xfrm>
            <a:off x="5337544" y="3727478"/>
            <a:ext cx="349250" cy="358775"/>
          </a:xfrm>
          <a:custGeom>
            <a:avLst/>
            <a:gdLst/>
            <a:ahLst/>
            <a:cxnLst/>
            <a:rect l="l" t="t" r="r" b="b"/>
            <a:pathLst>
              <a:path w="349250" h="358775">
                <a:moveTo>
                  <a:pt x="349114" y="0"/>
                </a:moveTo>
                <a:lnTo>
                  <a:pt x="8859" y="349502"/>
                </a:lnTo>
                <a:lnTo>
                  <a:pt x="0" y="358602"/>
                </a:lnTo>
              </a:path>
            </a:pathLst>
          </a:custGeom>
          <a:ln w="25400">
            <a:solidFill>
              <a:srgbClr val="000000"/>
            </a:solidFill>
          </a:ln>
        </p:spPr>
        <p:txBody>
          <a:bodyPr wrap="square" lIns="0" tIns="0" rIns="0" bIns="0" rtlCol="0"/>
          <a:lstStyle/>
          <a:p>
            <a:endParaRPr/>
          </a:p>
        </p:txBody>
      </p:sp>
      <p:sp>
        <p:nvSpPr>
          <p:cNvPr id="29" name="object 29"/>
          <p:cNvSpPr/>
          <p:nvPr/>
        </p:nvSpPr>
        <p:spPr>
          <a:xfrm>
            <a:off x="5261357" y="4034457"/>
            <a:ext cx="128905" cy="130175"/>
          </a:xfrm>
          <a:custGeom>
            <a:avLst/>
            <a:gdLst/>
            <a:ahLst/>
            <a:cxnLst/>
            <a:rect l="l" t="t" r="r" b="b"/>
            <a:pathLst>
              <a:path w="128904" h="130175">
                <a:moveTo>
                  <a:pt x="41367" y="0"/>
                </a:moveTo>
                <a:lnTo>
                  <a:pt x="0" y="129881"/>
                </a:lnTo>
                <a:lnTo>
                  <a:pt x="128725" y="85046"/>
                </a:lnTo>
                <a:lnTo>
                  <a:pt x="41367" y="0"/>
                </a:lnTo>
                <a:close/>
              </a:path>
            </a:pathLst>
          </a:custGeom>
          <a:solidFill>
            <a:srgbClr val="000000"/>
          </a:solidFill>
        </p:spPr>
        <p:txBody>
          <a:bodyPr wrap="square" lIns="0" tIns="0" rIns="0" bIns="0" rtlCol="0"/>
          <a:lstStyle/>
          <a:p>
            <a:endParaRPr/>
          </a:p>
        </p:txBody>
      </p:sp>
      <p:sp>
        <p:nvSpPr>
          <p:cNvPr id="30" name="object 30"/>
          <p:cNvSpPr/>
          <p:nvPr/>
        </p:nvSpPr>
        <p:spPr>
          <a:xfrm>
            <a:off x="4353417" y="3811677"/>
            <a:ext cx="337185" cy="294640"/>
          </a:xfrm>
          <a:custGeom>
            <a:avLst/>
            <a:gdLst/>
            <a:ahLst/>
            <a:cxnLst/>
            <a:rect l="l" t="t" r="r" b="b"/>
            <a:pathLst>
              <a:path w="337185" h="294639">
                <a:moveTo>
                  <a:pt x="336985" y="294319"/>
                </a:moveTo>
                <a:lnTo>
                  <a:pt x="9565" y="8354"/>
                </a:lnTo>
                <a:lnTo>
                  <a:pt x="0" y="0"/>
                </a:lnTo>
              </a:path>
            </a:pathLst>
          </a:custGeom>
          <a:ln w="25399">
            <a:solidFill>
              <a:srgbClr val="000000"/>
            </a:solidFill>
          </a:ln>
        </p:spPr>
        <p:txBody>
          <a:bodyPr wrap="square" lIns="0" tIns="0" rIns="0" bIns="0" rtlCol="0"/>
          <a:lstStyle/>
          <a:p>
            <a:endParaRPr/>
          </a:p>
        </p:txBody>
      </p:sp>
      <p:sp>
        <p:nvSpPr>
          <p:cNvPr id="31" name="object 31"/>
          <p:cNvSpPr/>
          <p:nvPr/>
        </p:nvSpPr>
        <p:spPr>
          <a:xfrm>
            <a:off x="4271153" y="3739830"/>
            <a:ext cx="132080" cy="126364"/>
          </a:xfrm>
          <a:custGeom>
            <a:avLst/>
            <a:gdLst/>
            <a:ahLst/>
            <a:cxnLst/>
            <a:rect l="l" t="t" r="r" b="b"/>
            <a:pathLst>
              <a:path w="132079" h="126364">
                <a:moveTo>
                  <a:pt x="0" y="0"/>
                </a:moveTo>
                <a:lnTo>
                  <a:pt x="51727" y="126114"/>
                </a:lnTo>
                <a:lnTo>
                  <a:pt x="131928" y="34287"/>
                </a:lnTo>
                <a:lnTo>
                  <a:pt x="0" y="0"/>
                </a:lnTo>
                <a:close/>
              </a:path>
            </a:pathLst>
          </a:custGeom>
          <a:solidFill>
            <a:srgbClr val="000000"/>
          </a:solidFill>
        </p:spPr>
        <p:txBody>
          <a:bodyPr wrap="square" lIns="0" tIns="0" rIns="0" bIns="0" rtlCol="0"/>
          <a:lstStyle/>
          <a:p>
            <a:endParaRPr/>
          </a:p>
        </p:txBody>
      </p:sp>
      <p:sp>
        <p:nvSpPr>
          <p:cNvPr id="32" name="object 32"/>
          <p:cNvSpPr/>
          <p:nvPr/>
        </p:nvSpPr>
        <p:spPr>
          <a:xfrm>
            <a:off x="4253692" y="3714826"/>
            <a:ext cx="355600" cy="327660"/>
          </a:xfrm>
          <a:custGeom>
            <a:avLst/>
            <a:gdLst/>
            <a:ahLst/>
            <a:cxnLst/>
            <a:rect l="l" t="t" r="r" b="b"/>
            <a:pathLst>
              <a:path w="355600" h="327660">
                <a:moveTo>
                  <a:pt x="0" y="0"/>
                </a:moveTo>
                <a:lnTo>
                  <a:pt x="346107" y="318920"/>
                </a:lnTo>
                <a:lnTo>
                  <a:pt x="355447" y="327526"/>
                </a:lnTo>
              </a:path>
            </a:pathLst>
          </a:custGeom>
          <a:ln w="25400">
            <a:solidFill>
              <a:srgbClr val="000000"/>
            </a:solidFill>
          </a:ln>
        </p:spPr>
        <p:txBody>
          <a:bodyPr wrap="square" lIns="0" tIns="0" rIns="0" bIns="0" rtlCol="0"/>
          <a:lstStyle/>
          <a:p>
            <a:endParaRPr/>
          </a:p>
        </p:txBody>
      </p:sp>
      <p:sp>
        <p:nvSpPr>
          <p:cNvPr id="33" name="object 33"/>
          <p:cNvSpPr/>
          <p:nvPr/>
        </p:nvSpPr>
        <p:spPr>
          <a:xfrm>
            <a:off x="4558493" y="3988918"/>
            <a:ext cx="131445" cy="127635"/>
          </a:xfrm>
          <a:custGeom>
            <a:avLst/>
            <a:gdLst/>
            <a:ahLst/>
            <a:cxnLst/>
            <a:rect l="l" t="t" r="r" b="b"/>
            <a:pathLst>
              <a:path w="131445" h="127635">
                <a:moveTo>
                  <a:pt x="82616" y="0"/>
                </a:moveTo>
                <a:lnTo>
                  <a:pt x="0" y="89660"/>
                </a:lnTo>
                <a:lnTo>
                  <a:pt x="130967" y="127447"/>
                </a:lnTo>
                <a:lnTo>
                  <a:pt x="82616" y="0"/>
                </a:lnTo>
                <a:close/>
              </a:path>
            </a:pathLst>
          </a:custGeom>
          <a:solidFill>
            <a:srgbClr val="000000"/>
          </a:solidFill>
        </p:spPr>
        <p:txBody>
          <a:bodyPr wrap="square" lIns="0" tIns="0" rIns="0" bIns="0" rtlCol="0"/>
          <a:lstStyle/>
          <a:p>
            <a:endParaRPr/>
          </a:p>
        </p:txBody>
      </p:sp>
      <p:sp>
        <p:nvSpPr>
          <p:cNvPr id="34" name="object 34"/>
          <p:cNvSpPr txBox="1"/>
          <p:nvPr/>
        </p:nvSpPr>
        <p:spPr>
          <a:xfrm>
            <a:off x="1970784" y="4968457"/>
            <a:ext cx="2580005" cy="336631"/>
          </a:xfrm>
          <a:prstGeom prst="rect">
            <a:avLst/>
          </a:prstGeom>
          <a:ln w="25400">
            <a:solidFill>
              <a:srgbClr val="85888D"/>
            </a:solidFill>
          </a:ln>
        </p:spPr>
        <p:txBody>
          <a:bodyPr vert="horz" wrap="square" lIns="0" tIns="74295" rIns="0" bIns="0" rtlCol="0">
            <a:spAutoFit/>
          </a:bodyPr>
          <a:lstStyle/>
          <a:p>
            <a:pPr marL="57150">
              <a:spcBef>
                <a:spcPts val="585"/>
              </a:spcBef>
            </a:pPr>
            <a:r>
              <a:rPr sz="1700" spc="-5" dirty="0">
                <a:latin typeface="Verdana"/>
                <a:cs typeface="Verdana"/>
              </a:rPr>
              <a:t>Handle sensor</a:t>
            </a:r>
            <a:r>
              <a:rPr sz="1700" spc="-30" dirty="0">
                <a:latin typeface="Verdana"/>
                <a:cs typeface="Verdana"/>
              </a:rPr>
              <a:t> </a:t>
            </a:r>
            <a:r>
              <a:rPr sz="1700" spc="-5" dirty="0">
                <a:latin typeface="Verdana"/>
                <a:cs typeface="Verdana"/>
              </a:rPr>
              <a:t>process</a:t>
            </a:r>
            <a:endParaRPr sz="1700">
              <a:latin typeface="Verdana"/>
              <a:cs typeface="Verdana"/>
            </a:endParaRPr>
          </a:p>
        </p:txBody>
      </p:sp>
      <p:sp>
        <p:nvSpPr>
          <p:cNvPr id="35" name="object 35"/>
          <p:cNvSpPr/>
          <p:nvPr/>
        </p:nvSpPr>
        <p:spPr>
          <a:xfrm>
            <a:off x="1970783" y="5654256"/>
            <a:ext cx="2409190" cy="393700"/>
          </a:xfrm>
          <a:custGeom>
            <a:avLst/>
            <a:gdLst/>
            <a:ahLst/>
            <a:cxnLst/>
            <a:rect l="l" t="t" r="r" b="b"/>
            <a:pathLst>
              <a:path w="2409190" h="393700">
                <a:moveTo>
                  <a:pt x="0" y="0"/>
                </a:moveTo>
                <a:lnTo>
                  <a:pt x="2408969" y="0"/>
                </a:lnTo>
                <a:lnTo>
                  <a:pt x="2408969" y="393700"/>
                </a:lnTo>
                <a:lnTo>
                  <a:pt x="0" y="393700"/>
                </a:lnTo>
                <a:lnTo>
                  <a:pt x="0" y="0"/>
                </a:lnTo>
                <a:close/>
              </a:path>
            </a:pathLst>
          </a:custGeom>
          <a:ln w="25400">
            <a:solidFill>
              <a:srgbClr val="85888D"/>
            </a:solidFill>
          </a:ln>
        </p:spPr>
        <p:txBody>
          <a:bodyPr wrap="square" lIns="0" tIns="0" rIns="0" bIns="0" rtlCol="0"/>
          <a:lstStyle/>
          <a:p>
            <a:endParaRPr/>
          </a:p>
        </p:txBody>
      </p:sp>
      <p:sp>
        <p:nvSpPr>
          <p:cNvPr id="36" name="object 36"/>
          <p:cNvSpPr txBox="1"/>
          <p:nvPr/>
        </p:nvSpPr>
        <p:spPr>
          <a:xfrm>
            <a:off x="2015326" y="5716169"/>
            <a:ext cx="2294890" cy="284480"/>
          </a:xfrm>
          <a:prstGeom prst="rect">
            <a:avLst/>
          </a:prstGeom>
        </p:spPr>
        <p:txBody>
          <a:bodyPr vert="horz" wrap="square" lIns="0" tIns="12700" rIns="0" bIns="0" rtlCol="0">
            <a:spAutoFit/>
          </a:bodyPr>
          <a:lstStyle/>
          <a:p>
            <a:pPr marL="12700">
              <a:spcBef>
                <a:spcPts val="100"/>
              </a:spcBef>
            </a:pPr>
            <a:r>
              <a:rPr sz="1700" spc="-5" dirty="0">
                <a:latin typeface="Verdana"/>
                <a:cs typeface="Verdana"/>
              </a:rPr>
              <a:t>Handle </a:t>
            </a:r>
            <a:r>
              <a:rPr sz="1700" spc="-10" dirty="0">
                <a:latin typeface="Verdana"/>
                <a:cs typeface="Verdana"/>
              </a:rPr>
              <a:t>radio</a:t>
            </a:r>
            <a:r>
              <a:rPr sz="1700" spc="-40" dirty="0">
                <a:latin typeface="Verdana"/>
                <a:cs typeface="Verdana"/>
              </a:rPr>
              <a:t> </a:t>
            </a:r>
            <a:r>
              <a:rPr sz="1700" spc="-5" dirty="0">
                <a:latin typeface="Verdana"/>
                <a:cs typeface="Verdana"/>
              </a:rPr>
              <a:t>process</a:t>
            </a:r>
            <a:endParaRPr sz="1700">
              <a:latin typeface="Verdana"/>
              <a:cs typeface="Verdana"/>
            </a:endParaRPr>
          </a:p>
        </p:txBody>
      </p:sp>
      <p:sp>
        <p:nvSpPr>
          <p:cNvPr id="37" name="object 37"/>
          <p:cNvSpPr/>
          <p:nvPr/>
        </p:nvSpPr>
        <p:spPr>
          <a:xfrm>
            <a:off x="4556218" y="5183721"/>
            <a:ext cx="4702810" cy="0"/>
          </a:xfrm>
          <a:custGeom>
            <a:avLst/>
            <a:gdLst/>
            <a:ahLst/>
            <a:cxnLst/>
            <a:rect l="l" t="t" r="r" b="b"/>
            <a:pathLst>
              <a:path w="4702809">
                <a:moveTo>
                  <a:pt x="0" y="0"/>
                </a:moveTo>
                <a:lnTo>
                  <a:pt x="4702648" y="0"/>
                </a:lnTo>
              </a:path>
            </a:pathLst>
          </a:custGeom>
          <a:ln w="38100">
            <a:solidFill>
              <a:srgbClr val="000000"/>
            </a:solidFill>
            <a:prstDash val="dot"/>
          </a:ln>
        </p:spPr>
        <p:txBody>
          <a:bodyPr wrap="square" lIns="0" tIns="0" rIns="0" bIns="0" rtlCol="0"/>
          <a:lstStyle/>
          <a:p>
            <a:endParaRPr/>
          </a:p>
        </p:txBody>
      </p:sp>
      <p:sp>
        <p:nvSpPr>
          <p:cNvPr id="38" name="object 38"/>
          <p:cNvSpPr/>
          <p:nvPr/>
        </p:nvSpPr>
        <p:spPr>
          <a:xfrm>
            <a:off x="4327618" y="5851106"/>
            <a:ext cx="4936490" cy="0"/>
          </a:xfrm>
          <a:custGeom>
            <a:avLst/>
            <a:gdLst/>
            <a:ahLst/>
            <a:cxnLst/>
            <a:rect l="l" t="t" r="r" b="b"/>
            <a:pathLst>
              <a:path w="4936490">
                <a:moveTo>
                  <a:pt x="0" y="0"/>
                </a:moveTo>
                <a:lnTo>
                  <a:pt x="4936365" y="0"/>
                </a:lnTo>
              </a:path>
            </a:pathLst>
          </a:custGeom>
          <a:ln w="38100">
            <a:solidFill>
              <a:srgbClr val="000000"/>
            </a:solidFill>
            <a:prstDash val="dot"/>
          </a:ln>
        </p:spPr>
        <p:txBody>
          <a:bodyPr wrap="square" lIns="0" tIns="0" rIns="0" bIns="0" rtlCol="0"/>
          <a:lstStyle/>
          <a:p>
            <a:endParaRPr/>
          </a:p>
        </p:txBody>
      </p:sp>
      <p:sp>
        <p:nvSpPr>
          <p:cNvPr id="39" name="object 39"/>
          <p:cNvSpPr/>
          <p:nvPr/>
        </p:nvSpPr>
        <p:spPr>
          <a:xfrm>
            <a:off x="4543519" y="5194876"/>
            <a:ext cx="909319" cy="0"/>
          </a:xfrm>
          <a:custGeom>
            <a:avLst/>
            <a:gdLst/>
            <a:ahLst/>
            <a:cxnLst/>
            <a:rect l="l" t="t" r="r" b="b"/>
            <a:pathLst>
              <a:path w="909320">
                <a:moveTo>
                  <a:pt x="0" y="0"/>
                </a:moveTo>
                <a:lnTo>
                  <a:pt x="909206" y="0"/>
                </a:lnTo>
              </a:path>
            </a:pathLst>
          </a:custGeom>
          <a:ln w="38100">
            <a:solidFill>
              <a:srgbClr val="000000"/>
            </a:solidFill>
          </a:ln>
        </p:spPr>
        <p:txBody>
          <a:bodyPr wrap="square" lIns="0" tIns="0" rIns="0" bIns="0" rtlCol="0"/>
          <a:lstStyle/>
          <a:p>
            <a:endParaRPr/>
          </a:p>
        </p:txBody>
      </p:sp>
      <p:sp>
        <p:nvSpPr>
          <p:cNvPr id="40" name="object 40"/>
          <p:cNvSpPr/>
          <p:nvPr/>
        </p:nvSpPr>
        <p:spPr>
          <a:xfrm>
            <a:off x="5623018" y="5851106"/>
            <a:ext cx="1240790" cy="0"/>
          </a:xfrm>
          <a:custGeom>
            <a:avLst/>
            <a:gdLst/>
            <a:ahLst/>
            <a:cxnLst/>
            <a:rect l="l" t="t" r="r" b="b"/>
            <a:pathLst>
              <a:path w="1240789">
                <a:moveTo>
                  <a:pt x="0" y="0"/>
                </a:moveTo>
                <a:lnTo>
                  <a:pt x="1240696" y="0"/>
                </a:lnTo>
              </a:path>
            </a:pathLst>
          </a:custGeom>
          <a:ln w="38100">
            <a:solidFill>
              <a:srgbClr val="000000"/>
            </a:solidFill>
          </a:ln>
        </p:spPr>
        <p:txBody>
          <a:bodyPr wrap="square" lIns="0" tIns="0" rIns="0" bIns="0" rtlCol="0"/>
          <a:lstStyle/>
          <a:p>
            <a:endParaRPr/>
          </a:p>
        </p:txBody>
      </p:sp>
      <p:sp>
        <p:nvSpPr>
          <p:cNvPr id="41" name="object 41"/>
          <p:cNvSpPr/>
          <p:nvPr/>
        </p:nvSpPr>
        <p:spPr>
          <a:xfrm>
            <a:off x="6983624" y="5194876"/>
            <a:ext cx="909319" cy="0"/>
          </a:xfrm>
          <a:custGeom>
            <a:avLst/>
            <a:gdLst/>
            <a:ahLst/>
            <a:cxnLst/>
            <a:rect l="l" t="t" r="r" b="b"/>
            <a:pathLst>
              <a:path w="909320">
                <a:moveTo>
                  <a:pt x="0" y="0"/>
                </a:moveTo>
                <a:lnTo>
                  <a:pt x="909206" y="0"/>
                </a:lnTo>
              </a:path>
            </a:pathLst>
          </a:custGeom>
          <a:ln w="38100">
            <a:solidFill>
              <a:srgbClr val="000000"/>
            </a:solidFill>
          </a:ln>
        </p:spPr>
        <p:txBody>
          <a:bodyPr wrap="square" lIns="0" tIns="0" rIns="0" bIns="0" rtlCol="0"/>
          <a:lstStyle/>
          <a:p>
            <a:endParaRPr/>
          </a:p>
        </p:txBody>
      </p:sp>
      <p:sp>
        <p:nvSpPr>
          <p:cNvPr id="42" name="object 42"/>
          <p:cNvSpPr/>
          <p:nvPr/>
        </p:nvSpPr>
        <p:spPr>
          <a:xfrm>
            <a:off x="8018082" y="5851106"/>
            <a:ext cx="1240790" cy="0"/>
          </a:xfrm>
          <a:custGeom>
            <a:avLst/>
            <a:gdLst/>
            <a:ahLst/>
            <a:cxnLst/>
            <a:rect l="l" t="t" r="r" b="b"/>
            <a:pathLst>
              <a:path w="1240790">
                <a:moveTo>
                  <a:pt x="0" y="0"/>
                </a:moveTo>
                <a:lnTo>
                  <a:pt x="1240696" y="0"/>
                </a:lnTo>
              </a:path>
            </a:pathLst>
          </a:custGeom>
          <a:ln w="38100">
            <a:solidFill>
              <a:srgbClr val="000000"/>
            </a:solidFill>
          </a:ln>
        </p:spPr>
        <p:txBody>
          <a:bodyPr wrap="square" lIns="0" tIns="0" rIns="0" bIns="0" rtlCol="0"/>
          <a:lstStyle/>
          <a:p>
            <a:endParaRPr/>
          </a:p>
        </p:txBody>
      </p:sp>
      <p:sp>
        <p:nvSpPr>
          <p:cNvPr id="43" name="object 43"/>
          <p:cNvSpPr/>
          <p:nvPr/>
        </p:nvSpPr>
        <p:spPr>
          <a:xfrm>
            <a:off x="5439442" y="5189719"/>
            <a:ext cx="203835" cy="673100"/>
          </a:xfrm>
          <a:custGeom>
            <a:avLst/>
            <a:gdLst/>
            <a:ahLst/>
            <a:cxnLst/>
            <a:rect l="l" t="t" r="r" b="b"/>
            <a:pathLst>
              <a:path w="203835" h="673100">
                <a:moveTo>
                  <a:pt x="36954" y="0"/>
                </a:moveTo>
                <a:lnTo>
                  <a:pt x="203360" y="663300"/>
                </a:lnTo>
                <a:lnTo>
                  <a:pt x="166405" y="672571"/>
                </a:lnTo>
                <a:lnTo>
                  <a:pt x="0" y="9271"/>
                </a:lnTo>
                <a:lnTo>
                  <a:pt x="36954" y="0"/>
                </a:lnTo>
                <a:close/>
              </a:path>
            </a:pathLst>
          </a:custGeom>
          <a:solidFill>
            <a:srgbClr val="000000"/>
          </a:solidFill>
        </p:spPr>
        <p:txBody>
          <a:bodyPr wrap="square" lIns="0" tIns="0" rIns="0" bIns="0" rtlCol="0"/>
          <a:lstStyle/>
          <a:p>
            <a:endParaRPr/>
          </a:p>
        </p:txBody>
      </p:sp>
      <p:sp>
        <p:nvSpPr>
          <p:cNvPr id="44" name="object 44"/>
          <p:cNvSpPr/>
          <p:nvPr/>
        </p:nvSpPr>
        <p:spPr>
          <a:xfrm>
            <a:off x="7865142" y="5185073"/>
            <a:ext cx="203835" cy="673100"/>
          </a:xfrm>
          <a:custGeom>
            <a:avLst/>
            <a:gdLst/>
            <a:ahLst/>
            <a:cxnLst/>
            <a:rect l="l" t="t" r="r" b="b"/>
            <a:pathLst>
              <a:path w="203834" h="673100">
                <a:moveTo>
                  <a:pt x="36954" y="0"/>
                </a:moveTo>
                <a:lnTo>
                  <a:pt x="203360" y="663300"/>
                </a:lnTo>
                <a:lnTo>
                  <a:pt x="166405" y="672571"/>
                </a:lnTo>
                <a:lnTo>
                  <a:pt x="0" y="9271"/>
                </a:lnTo>
                <a:lnTo>
                  <a:pt x="36954" y="0"/>
                </a:lnTo>
                <a:close/>
              </a:path>
            </a:pathLst>
          </a:custGeom>
          <a:solidFill>
            <a:srgbClr val="000000"/>
          </a:solidFill>
        </p:spPr>
        <p:txBody>
          <a:bodyPr wrap="square" lIns="0" tIns="0" rIns="0" bIns="0" rtlCol="0"/>
          <a:lstStyle/>
          <a:p>
            <a:endParaRPr/>
          </a:p>
        </p:txBody>
      </p:sp>
      <p:sp>
        <p:nvSpPr>
          <p:cNvPr id="45" name="object 45"/>
          <p:cNvSpPr/>
          <p:nvPr/>
        </p:nvSpPr>
        <p:spPr>
          <a:xfrm>
            <a:off x="6834491" y="5190675"/>
            <a:ext cx="166370" cy="661670"/>
          </a:xfrm>
          <a:custGeom>
            <a:avLst/>
            <a:gdLst/>
            <a:ahLst/>
            <a:cxnLst/>
            <a:rect l="l" t="t" r="r" b="b"/>
            <a:pathLst>
              <a:path w="166370" h="661670">
                <a:moveTo>
                  <a:pt x="166118" y="7358"/>
                </a:moveTo>
                <a:lnTo>
                  <a:pt x="37382" y="661367"/>
                </a:lnTo>
                <a:lnTo>
                  <a:pt x="0" y="654009"/>
                </a:lnTo>
                <a:lnTo>
                  <a:pt x="128736" y="0"/>
                </a:lnTo>
                <a:lnTo>
                  <a:pt x="166118" y="7358"/>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345953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976544" y="488547"/>
            <a:ext cx="11308079" cy="628377"/>
          </a:xfrm>
          <a:prstGeom prst="rect">
            <a:avLst/>
          </a:prstGeom>
        </p:spPr>
        <p:txBody>
          <a:bodyPr vert="horz" wrap="square" lIns="0" tIns="12700" rIns="0" bIns="0" rtlCol="0" anchor="t">
            <a:spAutoFit/>
          </a:bodyPr>
          <a:lstStyle/>
          <a:p>
            <a:pPr marL="12700">
              <a:lnSpc>
                <a:spcPct val="100000"/>
              </a:lnSpc>
              <a:spcBef>
                <a:spcPts val="100"/>
              </a:spcBef>
            </a:pPr>
            <a:r>
              <a:rPr sz="4000" spc="-5" dirty="0">
                <a:latin typeface="+mn-lt"/>
              </a:rPr>
              <a:t>Programming Models and Concurrency</a:t>
            </a:r>
            <a:r>
              <a:rPr sz="4000" spc="25" dirty="0">
                <a:latin typeface="+mn-lt"/>
              </a:rPr>
              <a:t> </a:t>
            </a:r>
            <a:r>
              <a:rPr sz="4000" spc="-5" dirty="0">
                <a:latin typeface="+mn-lt"/>
              </a:rPr>
              <a:t>Support</a:t>
            </a:r>
          </a:p>
        </p:txBody>
      </p:sp>
      <p:sp>
        <p:nvSpPr>
          <p:cNvPr id="6" name="object 6"/>
          <p:cNvSpPr txBox="1"/>
          <p:nvPr/>
        </p:nvSpPr>
        <p:spPr>
          <a:xfrm>
            <a:off x="1324084" y="1435652"/>
            <a:ext cx="5670955" cy="3999172"/>
          </a:xfrm>
          <a:prstGeom prst="rect">
            <a:avLst/>
          </a:prstGeom>
        </p:spPr>
        <p:txBody>
          <a:bodyPr vert="horz" wrap="square" lIns="0" tIns="43815" rIns="0" bIns="0" rtlCol="0">
            <a:spAutoFit/>
          </a:bodyPr>
          <a:lstStyle/>
          <a:p>
            <a:pPr marL="366395" indent="-353695">
              <a:spcBef>
                <a:spcPts val="345"/>
              </a:spcBef>
              <a:buClr>
                <a:srgbClr val="3478AF"/>
              </a:buClr>
              <a:buChar char="•"/>
              <a:tabLst>
                <a:tab pos="366395" algn="l"/>
                <a:tab pos="367030" algn="l"/>
              </a:tabLst>
            </a:pPr>
            <a:r>
              <a:rPr sz="2500" spc="-5" dirty="0">
                <a:latin typeface="+mj-lt"/>
                <a:cs typeface="Tahoma"/>
              </a:rPr>
              <a:t>Multi-threaded</a:t>
            </a:r>
            <a:r>
              <a:rPr sz="2500" spc="-10" dirty="0">
                <a:latin typeface="+mj-lt"/>
                <a:cs typeface="Tahoma"/>
              </a:rPr>
              <a:t> </a:t>
            </a:r>
            <a:r>
              <a:rPr sz="2500" spc="-5" dirty="0">
                <a:latin typeface="+mj-lt"/>
                <a:cs typeface="Tahoma"/>
              </a:rPr>
              <a:t>model:</a:t>
            </a:r>
            <a:endParaRPr sz="2500" dirty="0">
              <a:latin typeface="+mj-lt"/>
              <a:cs typeface="Tahoma"/>
            </a:endParaRPr>
          </a:p>
          <a:p>
            <a:pPr marL="874394" marR="570865" lvl="1" indent="-327025">
              <a:lnSpc>
                <a:spcPts val="2500"/>
              </a:lnSpc>
              <a:spcBef>
                <a:spcPts val="900"/>
              </a:spcBef>
              <a:buClr>
                <a:srgbClr val="3478AF"/>
              </a:buClr>
              <a:buSzPct val="120454"/>
              <a:buChar char="•"/>
              <a:tabLst>
                <a:tab pos="874394" algn="l"/>
                <a:tab pos="875030" algn="l"/>
              </a:tabLst>
            </a:pPr>
            <a:r>
              <a:rPr sz="2200" spc="-5" dirty="0">
                <a:latin typeface="+mj-lt"/>
                <a:cs typeface="Tahoma"/>
              </a:rPr>
              <a:t>Threads blocked, waiting</a:t>
            </a:r>
            <a:r>
              <a:rPr sz="2200" spc="-75" dirty="0">
                <a:latin typeface="+mj-lt"/>
                <a:cs typeface="Tahoma"/>
              </a:rPr>
              <a:t> </a:t>
            </a:r>
            <a:r>
              <a:rPr sz="2200" spc="-10" dirty="0">
                <a:latin typeface="+mj-lt"/>
                <a:cs typeface="Tahoma"/>
              </a:rPr>
              <a:t>for  events</a:t>
            </a:r>
            <a:endParaRPr sz="2200" dirty="0">
              <a:latin typeface="+mj-lt"/>
              <a:cs typeface="Tahoma"/>
            </a:endParaRPr>
          </a:p>
          <a:p>
            <a:pPr marL="874394" marR="497205" lvl="1" indent="-327025">
              <a:lnSpc>
                <a:spcPts val="2400"/>
              </a:lnSpc>
              <a:spcBef>
                <a:spcPts val="680"/>
              </a:spcBef>
              <a:buClr>
                <a:srgbClr val="3478AF"/>
              </a:buClr>
              <a:buSzPct val="120454"/>
              <a:buChar char="•"/>
              <a:tabLst>
                <a:tab pos="874394" algn="l"/>
                <a:tab pos="875030" algn="l"/>
              </a:tabLst>
            </a:pPr>
            <a:r>
              <a:rPr sz="2200" spc="-15" dirty="0">
                <a:latin typeface="+mj-lt"/>
                <a:cs typeface="Tahoma"/>
              </a:rPr>
              <a:t>Kernel </a:t>
            </a:r>
            <a:r>
              <a:rPr sz="2200" spc="-5" dirty="0">
                <a:latin typeface="+mj-lt"/>
                <a:cs typeface="Tahoma"/>
              </a:rPr>
              <a:t>unblocks thread when  event occurs</a:t>
            </a:r>
            <a:endParaRPr lang="en-US" sz="2200" dirty="0">
              <a:latin typeface="+mj-lt"/>
              <a:cs typeface="Tahoma"/>
            </a:endParaRPr>
          </a:p>
          <a:p>
            <a:pPr marL="874394" marR="497205" lvl="1" indent="-327025">
              <a:lnSpc>
                <a:spcPts val="2400"/>
              </a:lnSpc>
              <a:spcBef>
                <a:spcPts val="680"/>
              </a:spcBef>
              <a:buClr>
                <a:srgbClr val="3478AF"/>
              </a:buClr>
              <a:buSzPct val="120454"/>
              <a:buChar char="•"/>
              <a:tabLst>
                <a:tab pos="874394" algn="l"/>
                <a:tab pos="875030" algn="l"/>
              </a:tabLst>
            </a:pPr>
            <a:r>
              <a:rPr sz="3300" spc="-7" baseline="1262" dirty="0">
                <a:latin typeface="+mj-lt"/>
                <a:cs typeface="Tahoma"/>
              </a:rPr>
              <a:t>Thread runs until next blocking </a:t>
            </a:r>
            <a:r>
              <a:rPr sz="2200" spc="-5" dirty="0">
                <a:latin typeface="+mj-lt"/>
                <a:cs typeface="Tahoma"/>
              </a:rPr>
              <a:t> statement</a:t>
            </a:r>
            <a:endParaRPr sz="2200" dirty="0">
              <a:latin typeface="+mj-lt"/>
              <a:cs typeface="Tahoma"/>
            </a:endParaRPr>
          </a:p>
          <a:p>
            <a:pPr marL="874394">
              <a:lnSpc>
                <a:spcPts val="2375"/>
              </a:lnSpc>
            </a:pPr>
            <a:r>
              <a:rPr sz="2200" spc="-5" dirty="0">
                <a:latin typeface="+mj-lt"/>
                <a:cs typeface="Tahoma"/>
              </a:rPr>
              <a:t>(or preempted)</a:t>
            </a:r>
            <a:endParaRPr sz="2200" dirty="0">
              <a:latin typeface="+mj-lt"/>
              <a:cs typeface="Tahoma"/>
            </a:endParaRPr>
          </a:p>
          <a:p>
            <a:pPr marL="874394" lvl="1" indent="-327025">
              <a:spcBef>
                <a:spcPts val="459"/>
              </a:spcBef>
              <a:buClr>
                <a:srgbClr val="3478AF"/>
              </a:buClr>
              <a:buSzPct val="120454"/>
              <a:buChar char="•"/>
              <a:tabLst>
                <a:tab pos="874394" algn="l"/>
                <a:tab pos="875030" algn="l"/>
              </a:tabLst>
            </a:pPr>
            <a:r>
              <a:rPr sz="2200" spc="-5" dirty="0">
                <a:latin typeface="+mj-lt"/>
                <a:cs typeface="Tahoma"/>
              </a:rPr>
              <a:t>Each thread </a:t>
            </a:r>
            <a:r>
              <a:rPr sz="2200" spc="-10" dirty="0">
                <a:latin typeface="+mj-lt"/>
                <a:cs typeface="Tahoma"/>
              </a:rPr>
              <a:t>requires </a:t>
            </a:r>
            <a:r>
              <a:rPr sz="2200" b="1" spc="-5" dirty="0">
                <a:latin typeface="+mj-lt"/>
                <a:cs typeface="Tahoma"/>
              </a:rPr>
              <a:t>own</a:t>
            </a:r>
            <a:r>
              <a:rPr sz="2200" b="1" spc="-20" dirty="0">
                <a:latin typeface="+mj-lt"/>
                <a:cs typeface="Tahoma"/>
              </a:rPr>
              <a:t> </a:t>
            </a:r>
            <a:r>
              <a:rPr sz="2200" b="1" spc="-5" dirty="0">
                <a:latin typeface="+mj-lt"/>
                <a:cs typeface="Tahoma"/>
              </a:rPr>
              <a:t>stack</a:t>
            </a:r>
            <a:endParaRPr sz="2200" dirty="0">
              <a:latin typeface="+mj-lt"/>
              <a:cs typeface="Tahoma"/>
            </a:endParaRPr>
          </a:p>
          <a:p>
            <a:pPr marL="1458595" marR="267970" indent="-365125">
              <a:lnSpc>
                <a:spcPts val="2460"/>
              </a:lnSpc>
              <a:spcBef>
                <a:spcPts val="530"/>
              </a:spcBef>
              <a:tabLst>
                <a:tab pos="1458595" algn="l"/>
              </a:tabLst>
            </a:pPr>
            <a:r>
              <a:rPr sz="2200" dirty="0">
                <a:solidFill>
                  <a:srgbClr val="3478AF"/>
                </a:solidFill>
                <a:latin typeface="+mj-lt"/>
                <a:cs typeface="Tahoma"/>
              </a:rPr>
              <a:t>−	</a:t>
            </a:r>
            <a:r>
              <a:rPr sz="3300" spc="-7" baseline="1262" dirty="0">
                <a:latin typeface="+mj-lt"/>
                <a:cs typeface="Tahoma"/>
              </a:rPr>
              <a:t>RAM usage not negligible: </a:t>
            </a:r>
            <a:r>
              <a:rPr sz="2200" spc="-5" dirty="0">
                <a:latin typeface="+mj-lt"/>
                <a:cs typeface="Tahoma"/>
              </a:rPr>
              <a:t> </a:t>
            </a:r>
            <a:r>
              <a:rPr sz="2200" spc="-20" dirty="0">
                <a:latin typeface="+mj-lt"/>
                <a:cs typeface="Tahoma"/>
              </a:rPr>
              <a:t>For </a:t>
            </a:r>
            <a:r>
              <a:rPr sz="2200" dirty="0">
                <a:latin typeface="+mj-lt"/>
                <a:cs typeface="Tahoma"/>
              </a:rPr>
              <a:t>a </a:t>
            </a:r>
            <a:r>
              <a:rPr sz="2200" spc="-5" dirty="0">
                <a:latin typeface="+mj-lt"/>
                <a:cs typeface="Tahoma"/>
              </a:rPr>
              <a:t>node </a:t>
            </a:r>
            <a:r>
              <a:rPr sz="2200" dirty="0">
                <a:latin typeface="+mj-lt"/>
                <a:cs typeface="Tahoma"/>
              </a:rPr>
              <a:t>with</a:t>
            </a:r>
            <a:r>
              <a:rPr sz="2200" spc="-5" dirty="0">
                <a:latin typeface="+mj-lt"/>
                <a:cs typeface="Tahoma"/>
              </a:rPr>
              <a:t> 2KB,</a:t>
            </a:r>
            <a:endParaRPr sz="2200" dirty="0">
              <a:latin typeface="+mj-lt"/>
              <a:cs typeface="Tahoma"/>
            </a:endParaRPr>
          </a:p>
          <a:p>
            <a:pPr marL="1458595">
              <a:lnSpc>
                <a:spcPts val="2350"/>
              </a:lnSpc>
            </a:pPr>
            <a:r>
              <a:rPr sz="2200" dirty="0">
                <a:latin typeface="+mj-lt"/>
                <a:cs typeface="Tahoma"/>
              </a:rPr>
              <a:t>100 </a:t>
            </a:r>
            <a:r>
              <a:rPr sz="2200" spc="-5" dirty="0">
                <a:latin typeface="+mj-lt"/>
                <a:cs typeface="Tahoma"/>
              </a:rPr>
              <a:t>bytes is</a:t>
            </a:r>
            <a:r>
              <a:rPr sz="2200" spc="-10" dirty="0">
                <a:latin typeface="+mj-lt"/>
                <a:cs typeface="Tahoma"/>
              </a:rPr>
              <a:t> </a:t>
            </a:r>
            <a:r>
              <a:rPr sz="2200" spc="-5" dirty="0">
                <a:latin typeface="+mj-lt"/>
                <a:cs typeface="Tahoma"/>
              </a:rPr>
              <a:t>~5%!</a:t>
            </a:r>
            <a:endParaRPr sz="2200" dirty="0">
              <a:latin typeface="+mj-lt"/>
              <a:cs typeface="Tahoma"/>
            </a:endParaRPr>
          </a:p>
        </p:txBody>
      </p:sp>
      <p:sp>
        <p:nvSpPr>
          <p:cNvPr id="7" name="object 7"/>
          <p:cNvSpPr txBox="1"/>
          <p:nvPr/>
        </p:nvSpPr>
        <p:spPr>
          <a:xfrm>
            <a:off x="7231209" y="3601879"/>
            <a:ext cx="827405" cy="330219"/>
          </a:xfrm>
          <a:prstGeom prst="rect">
            <a:avLst/>
          </a:prstGeom>
          <a:ln w="25400">
            <a:solidFill>
              <a:srgbClr val="85888D"/>
            </a:solidFill>
          </a:ln>
        </p:spPr>
        <p:txBody>
          <a:bodyPr vert="horz" wrap="square" lIns="0" tIns="67945" rIns="0" bIns="0" rtlCol="0">
            <a:spAutoFit/>
          </a:bodyPr>
          <a:lstStyle/>
          <a:p>
            <a:pPr marL="58419">
              <a:spcBef>
                <a:spcPts val="535"/>
              </a:spcBef>
            </a:pPr>
            <a:r>
              <a:rPr sz="1700" spc="-15" dirty="0">
                <a:latin typeface="Verdana"/>
                <a:cs typeface="Verdana"/>
              </a:rPr>
              <a:t>Kernel</a:t>
            </a:r>
            <a:endParaRPr sz="1700">
              <a:latin typeface="Verdana"/>
              <a:cs typeface="Verdana"/>
            </a:endParaRPr>
          </a:p>
        </p:txBody>
      </p:sp>
      <p:sp>
        <p:nvSpPr>
          <p:cNvPr id="8" name="object 8"/>
          <p:cNvSpPr txBox="1"/>
          <p:nvPr/>
        </p:nvSpPr>
        <p:spPr>
          <a:xfrm>
            <a:off x="8105421" y="1560614"/>
            <a:ext cx="1108075" cy="327012"/>
          </a:xfrm>
          <a:prstGeom prst="rect">
            <a:avLst/>
          </a:prstGeom>
          <a:ln w="25400">
            <a:solidFill>
              <a:srgbClr val="85888D"/>
            </a:solidFill>
          </a:ln>
        </p:spPr>
        <p:txBody>
          <a:bodyPr vert="horz" wrap="square" lIns="0" tIns="64769" rIns="0" bIns="0" rtlCol="0">
            <a:spAutoFit/>
          </a:bodyPr>
          <a:lstStyle/>
          <a:p>
            <a:pPr marL="60325">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1</a:t>
            </a:r>
            <a:endParaRPr sz="1700">
              <a:latin typeface="Verdana"/>
              <a:cs typeface="Verdana"/>
            </a:endParaRPr>
          </a:p>
        </p:txBody>
      </p:sp>
      <p:sp>
        <p:nvSpPr>
          <p:cNvPr id="9" name="object 9"/>
          <p:cNvSpPr txBox="1"/>
          <p:nvPr/>
        </p:nvSpPr>
        <p:spPr>
          <a:xfrm>
            <a:off x="9298797" y="1560614"/>
            <a:ext cx="1108075" cy="327012"/>
          </a:xfrm>
          <a:prstGeom prst="rect">
            <a:avLst/>
          </a:prstGeom>
          <a:ln w="25400">
            <a:solidFill>
              <a:srgbClr val="85888D"/>
            </a:solidFill>
          </a:ln>
        </p:spPr>
        <p:txBody>
          <a:bodyPr vert="horz" wrap="square" lIns="0" tIns="64769" rIns="0" bIns="0" rtlCol="0">
            <a:spAutoFit/>
          </a:bodyPr>
          <a:lstStyle/>
          <a:p>
            <a:pPr marL="60960">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2</a:t>
            </a:r>
            <a:endParaRPr sz="1700">
              <a:latin typeface="Verdana"/>
              <a:cs typeface="Verdana"/>
            </a:endParaRPr>
          </a:p>
        </p:txBody>
      </p:sp>
      <p:sp>
        <p:nvSpPr>
          <p:cNvPr id="10" name="object 10"/>
          <p:cNvSpPr/>
          <p:nvPr/>
        </p:nvSpPr>
        <p:spPr>
          <a:xfrm>
            <a:off x="8662937"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1" name="object 11"/>
          <p:cNvSpPr/>
          <p:nvPr/>
        </p:nvSpPr>
        <p:spPr>
          <a:xfrm>
            <a:off x="9852524"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2" name="object 12"/>
          <p:cNvSpPr/>
          <p:nvPr/>
        </p:nvSpPr>
        <p:spPr>
          <a:xfrm>
            <a:off x="8051801" y="1968858"/>
            <a:ext cx="2255327" cy="3383245"/>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9773319" y="4214471"/>
            <a:ext cx="360829" cy="13716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58128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56025" y="457953"/>
            <a:ext cx="11196320" cy="689932"/>
          </a:xfrm>
          <a:prstGeom prst="rect">
            <a:avLst/>
          </a:prstGeom>
        </p:spPr>
        <p:txBody>
          <a:bodyPr vert="horz" wrap="square" lIns="0" tIns="12700" rIns="0" bIns="0" rtlCol="0" anchor="t">
            <a:spAutoFit/>
          </a:bodyPr>
          <a:lstStyle/>
          <a:p>
            <a:pPr marL="12700">
              <a:lnSpc>
                <a:spcPct val="100000"/>
              </a:lnSpc>
              <a:spcBef>
                <a:spcPts val="100"/>
              </a:spcBef>
            </a:pPr>
            <a:r>
              <a:rPr spc="-5" dirty="0"/>
              <a:t>Programming Models and Concurrency</a:t>
            </a:r>
            <a:r>
              <a:rPr spc="25" dirty="0"/>
              <a:t> </a:t>
            </a:r>
            <a:r>
              <a:rPr spc="-5" dirty="0"/>
              <a:t>Support</a:t>
            </a:r>
          </a:p>
        </p:txBody>
      </p:sp>
      <p:sp>
        <p:nvSpPr>
          <p:cNvPr id="6" name="object 6"/>
          <p:cNvSpPr txBox="1"/>
          <p:nvPr/>
        </p:nvSpPr>
        <p:spPr>
          <a:xfrm>
            <a:off x="1379968" y="1555286"/>
            <a:ext cx="8930873" cy="1678023"/>
          </a:xfrm>
          <a:prstGeom prst="rect">
            <a:avLst/>
          </a:prstGeom>
        </p:spPr>
        <p:txBody>
          <a:bodyPr vert="horz" wrap="square" lIns="0" tIns="43815" rIns="0" bIns="0" rtlCol="0">
            <a:spAutoFit/>
          </a:bodyPr>
          <a:lstStyle/>
          <a:p>
            <a:pPr marL="366395" indent="-353695">
              <a:spcBef>
                <a:spcPts val="345"/>
              </a:spcBef>
              <a:buClr>
                <a:srgbClr val="3478AF"/>
              </a:buClr>
              <a:buChar char="•"/>
              <a:tabLst>
                <a:tab pos="366395" algn="l"/>
                <a:tab pos="367030" algn="l"/>
              </a:tabLst>
            </a:pPr>
            <a:r>
              <a:rPr sz="2500" spc="-10" dirty="0">
                <a:latin typeface="+mj-lt"/>
                <a:cs typeface="Tahoma"/>
              </a:rPr>
              <a:t>Event-driven</a:t>
            </a:r>
            <a:r>
              <a:rPr sz="2500" spc="-5" dirty="0">
                <a:latin typeface="+mj-lt"/>
                <a:cs typeface="Tahoma"/>
              </a:rPr>
              <a:t> model:</a:t>
            </a:r>
            <a:endParaRPr sz="2500" dirty="0">
              <a:latin typeface="+mj-lt"/>
              <a:cs typeface="Tahoma"/>
            </a:endParaRPr>
          </a:p>
          <a:p>
            <a:pPr marL="874394" lvl="1" indent="-327025">
              <a:spcBef>
                <a:spcPts val="700"/>
              </a:spcBef>
              <a:buClr>
                <a:srgbClr val="3478AF"/>
              </a:buClr>
              <a:buSzPct val="120454"/>
              <a:buChar char="•"/>
              <a:tabLst>
                <a:tab pos="874394" algn="l"/>
                <a:tab pos="875030" algn="l"/>
              </a:tabLst>
            </a:pPr>
            <a:r>
              <a:rPr sz="2200" spc="-5" dirty="0">
                <a:latin typeface="+mj-lt"/>
                <a:cs typeface="Tahoma"/>
              </a:rPr>
              <a:t>Code only runs within event</a:t>
            </a:r>
            <a:r>
              <a:rPr sz="2200" spc="-10" dirty="0">
                <a:latin typeface="+mj-lt"/>
                <a:cs typeface="Tahoma"/>
              </a:rPr>
              <a:t> </a:t>
            </a:r>
            <a:r>
              <a:rPr sz="2200" spc="-5" dirty="0">
                <a:latin typeface="+mj-lt"/>
                <a:cs typeface="Tahoma"/>
              </a:rPr>
              <a:t>handlers</a:t>
            </a:r>
            <a:endParaRPr sz="2200" dirty="0">
              <a:latin typeface="+mj-lt"/>
              <a:cs typeface="Tahoma"/>
            </a:endParaRPr>
          </a:p>
          <a:p>
            <a:pPr marL="874394" marR="1145540" lvl="1" indent="-327025">
              <a:lnSpc>
                <a:spcPts val="2320"/>
              </a:lnSpc>
              <a:spcBef>
                <a:spcPts val="980"/>
              </a:spcBef>
              <a:buClr>
                <a:srgbClr val="3478AF"/>
              </a:buClr>
              <a:buSzPct val="120454"/>
              <a:buChar char="•"/>
              <a:tabLst>
                <a:tab pos="874394" algn="l"/>
                <a:tab pos="875030" algn="l"/>
              </a:tabLst>
            </a:pPr>
            <a:r>
              <a:rPr sz="3300" spc="-7" baseline="2525" dirty="0">
                <a:latin typeface="+mj-lt"/>
                <a:cs typeface="Tahoma"/>
              </a:rPr>
              <a:t>On </a:t>
            </a:r>
            <a:r>
              <a:rPr sz="3300" baseline="2525" dirty="0">
                <a:latin typeface="+mj-lt"/>
                <a:cs typeface="Tahoma"/>
              </a:rPr>
              <a:t>an </a:t>
            </a:r>
            <a:r>
              <a:rPr sz="3300" spc="-7" baseline="2525" dirty="0">
                <a:latin typeface="+mj-lt"/>
                <a:cs typeface="Tahoma"/>
              </a:rPr>
              <a:t>event occurrence: </a:t>
            </a:r>
            <a:r>
              <a:rPr sz="2200" spc="-5" dirty="0">
                <a:latin typeface="+mj-lt"/>
                <a:cs typeface="Tahoma"/>
              </a:rPr>
              <a:t> kernel </a:t>
            </a:r>
            <a:r>
              <a:rPr sz="2200" spc="-10" dirty="0">
                <a:latin typeface="+mj-lt"/>
                <a:cs typeface="Tahoma"/>
              </a:rPr>
              <a:t>invokes </a:t>
            </a:r>
            <a:r>
              <a:rPr sz="2200" spc="-5" dirty="0">
                <a:latin typeface="+mj-lt"/>
                <a:cs typeface="Tahoma"/>
              </a:rPr>
              <a:t>handler</a:t>
            </a:r>
            <a:r>
              <a:rPr sz="2200" spc="-50" dirty="0">
                <a:latin typeface="+mj-lt"/>
                <a:cs typeface="Tahoma"/>
              </a:rPr>
              <a:t> </a:t>
            </a:r>
            <a:r>
              <a:rPr sz="2200" spc="-5" dirty="0">
                <a:latin typeface="+mj-lt"/>
                <a:cs typeface="Tahoma"/>
              </a:rPr>
              <a:t>code</a:t>
            </a:r>
            <a:endParaRPr sz="2200" dirty="0">
              <a:latin typeface="+mj-lt"/>
              <a:cs typeface="Tahoma"/>
            </a:endParaRPr>
          </a:p>
          <a:p>
            <a:pPr marL="874394" marR="349250" lvl="1" indent="-327025">
              <a:lnSpc>
                <a:spcPts val="2500"/>
              </a:lnSpc>
              <a:spcBef>
                <a:spcPts val="640"/>
              </a:spcBef>
              <a:buClr>
                <a:srgbClr val="3478AF"/>
              </a:buClr>
              <a:buSzPct val="120454"/>
              <a:buChar char="•"/>
              <a:tabLst>
                <a:tab pos="874394" algn="l"/>
                <a:tab pos="875030" algn="l"/>
              </a:tabLst>
            </a:pPr>
            <a:r>
              <a:rPr sz="2200" spc="-10" dirty="0">
                <a:latin typeface="+mj-lt"/>
                <a:cs typeface="Tahoma"/>
              </a:rPr>
              <a:t>Event </a:t>
            </a:r>
            <a:r>
              <a:rPr sz="2200" spc="-5" dirty="0">
                <a:latin typeface="+mj-lt"/>
                <a:cs typeface="Tahoma"/>
              </a:rPr>
              <a:t>handler runs </a:t>
            </a:r>
            <a:r>
              <a:rPr sz="2200" dirty="0">
                <a:latin typeface="+mj-lt"/>
                <a:cs typeface="Tahoma"/>
              </a:rPr>
              <a:t>till </a:t>
            </a:r>
            <a:r>
              <a:rPr sz="2200" spc="-5" dirty="0">
                <a:latin typeface="+mj-lt"/>
                <a:cs typeface="Tahoma"/>
              </a:rPr>
              <a:t>completion:  explicit </a:t>
            </a:r>
            <a:r>
              <a:rPr sz="2200" dirty="0">
                <a:latin typeface="+mj-lt"/>
                <a:cs typeface="Courier New"/>
              </a:rPr>
              <a:t>return;</a:t>
            </a:r>
          </a:p>
        </p:txBody>
      </p:sp>
      <p:sp>
        <p:nvSpPr>
          <p:cNvPr id="7" name="object 7"/>
          <p:cNvSpPr txBox="1"/>
          <p:nvPr/>
        </p:nvSpPr>
        <p:spPr>
          <a:xfrm>
            <a:off x="6075509" y="4782979"/>
            <a:ext cx="827405" cy="330219"/>
          </a:xfrm>
          <a:prstGeom prst="rect">
            <a:avLst/>
          </a:prstGeom>
          <a:ln w="25400">
            <a:solidFill>
              <a:srgbClr val="85888D"/>
            </a:solidFill>
          </a:ln>
        </p:spPr>
        <p:txBody>
          <a:bodyPr vert="horz" wrap="square" lIns="0" tIns="67945" rIns="0" bIns="0" rtlCol="0">
            <a:spAutoFit/>
          </a:bodyPr>
          <a:lstStyle/>
          <a:p>
            <a:pPr marL="58419">
              <a:spcBef>
                <a:spcPts val="535"/>
              </a:spcBef>
            </a:pPr>
            <a:r>
              <a:rPr sz="1700" spc="-15" dirty="0">
                <a:latin typeface="Verdana"/>
                <a:cs typeface="Verdana"/>
              </a:rPr>
              <a:t>Kernel</a:t>
            </a:r>
            <a:endParaRPr sz="1700">
              <a:latin typeface="Verdana"/>
              <a:cs typeface="Verdana"/>
            </a:endParaRPr>
          </a:p>
        </p:txBody>
      </p:sp>
      <p:sp>
        <p:nvSpPr>
          <p:cNvPr id="8" name="object 8"/>
          <p:cNvSpPr txBox="1"/>
          <p:nvPr/>
        </p:nvSpPr>
        <p:spPr>
          <a:xfrm>
            <a:off x="8104996" y="3676173"/>
            <a:ext cx="1884680" cy="332142"/>
          </a:xfrm>
          <a:prstGeom prst="rect">
            <a:avLst/>
          </a:prstGeom>
          <a:ln w="25400">
            <a:solidFill>
              <a:srgbClr val="85888D"/>
            </a:solidFill>
          </a:ln>
        </p:spPr>
        <p:txBody>
          <a:bodyPr vert="horz" wrap="square" lIns="0" tIns="69850" rIns="0" bIns="0" rtlCol="0">
            <a:spAutoFit/>
          </a:bodyPr>
          <a:lstStyle/>
          <a:p>
            <a:pPr marL="60960">
              <a:spcBef>
                <a:spcPts val="550"/>
              </a:spcBef>
            </a:pPr>
            <a:r>
              <a:rPr sz="1700" spc="-5" dirty="0">
                <a:latin typeface="Verdana"/>
                <a:cs typeface="Verdana"/>
              </a:rPr>
              <a:t>Event Handler</a:t>
            </a:r>
            <a:r>
              <a:rPr sz="1700" spc="-50" dirty="0">
                <a:latin typeface="Verdana"/>
                <a:cs typeface="Verdana"/>
              </a:rPr>
              <a:t> </a:t>
            </a:r>
            <a:r>
              <a:rPr sz="1700" dirty="0">
                <a:latin typeface="Verdana"/>
                <a:cs typeface="Verdana"/>
              </a:rPr>
              <a:t>1</a:t>
            </a:r>
          </a:p>
        </p:txBody>
      </p:sp>
      <p:sp>
        <p:nvSpPr>
          <p:cNvPr id="9" name="object 9"/>
          <p:cNvSpPr txBox="1"/>
          <p:nvPr/>
        </p:nvSpPr>
        <p:spPr>
          <a:xfrm>
            <a:off x="8104996" y="4527073"/>
            <a:ext cx="1884680" cy="332142"/>
          </a:xfrm>
          <a:prstGeom prst="rect">
            <a:avLst/>
          </a:prstGeom>
          <a:ln w="25400">
            <a:solidFill>
              <a:srgbClr val="85888D"/>
            </a:solidFill>
          </a:ln>
        </p:spPr>
        <p:txBody>
          <a:bodyPr vert="horz" wrap="square" lIns="0" tIns="69850" rIns="0" bIns="0" rtlCol="0">
            <a:spAutoFit/>
          </a:bodyPr>
          <a:lstStyle/>
          <a:p>
            <a:pPr marL="60960">
              <a:spcBef>
                <a:spcPts val="550"/>
              </a:spcBef>
            </a:pPr>
            <a:r>
              <a:rPr sz="1700" spc="-5" dirty="0">
                <a:latin typeface="Verdana"/>
                <a:cs typeface="Verdana"/>
              </a:rPr>
              <a:t>Event Handler</a:t>
            </a:r>
            <a:r>
              <a:rPr sz="1700" spc="-50" dirty="0">
                <a:latin typeface="Verdana"/>
                <a:cs typeface="Verdana"/>
              </a:rPr>
              <a:t> </a:t>
            </a:r>
            <a:r>
              <a:rPr sz="1700" dirty="0">
                <a:latin typeface="Verdana"/>
                <a:cs typeface="Verdana"/>
              </a:rPr>
              <a:t>2</a:t>
            </a:r>
            <a:endParaRPr sz="1700">
              <a:latin typeface="Verdana"/>
              <a:cs typeface="Verdana"/>
            </a:endParaRPr>
          </a:p>
        </p:txBody>
      </p:sp>
      <p:sp>
        <p:nvSpPr>
          <p:cNvPr id="10" name="object 10"/>
          <p:cNvSpPr txBox="1"/>
          <p:nvPr/>
        </p:nvSpPr>
        <p:spPr>
          <a:xfrm>
            <a:off x="8104996" y="5377973"/>
            <a:ext cx="1884680" cy="332142"/>
          </a:xfrm>
          <a:prstGeom prst="rect">
            <a:avLst/>
          </a:prstGeom>
          <a:ln w="25400">
            <a:solidFill>
              <a:srgbClr val="85888D"/>
            </a:solidFill>
          </a:ln>
        </p:spPr>
        <p:txBody>
          <a:bodyPr vert="horz" wrap="square" lIns="0" tIns="69850" rIns="0" bIns="0" rtlCol="0">
            <a:spAutoFit/>
          </a:bodyPr>
          <a:lstStyle/>
          <a:p>
            <a:pPr marL="60960">
              <a:spcBef>
                <a:spcPts val="550"/>
              </a:spcBef>
            </a:pPr>
            <a:r>
              <a:rPr sz="1700" spc="-5" dirty="0">
                <a:latin typeface="Verdana"/>
                <a:cs typeface="Verdana"/>
              </a:rPr>
              <a:t>Event Handler</a:t>
            </a:r>
            <a:r>
              <a:rPr sz="1700" spc="-50" dirty="0">
                <a:latin typeface="Verdana"/>
                <a:cs typeface="Verdana"/>
              </a:rPr>
              <a:t> </a:t>
            </a:r>
            <a:r>
              <a:rPr sz="1700" dirty="0">
                <a:latin typeface="Verdana"/>
                <a:cs typeface="Verdana"/>
              </a:rPr>
              <a:t>3</a:t>
            </a:r>
            <a:endParaRPr sz="1700">
              <a:latin typeface="Verdana"/>
              <a:cs typeface="Verdana"/>
            </a:endParaRPr>
          </a:p>
        </p:txBody>
      </p:sp>
      <p:sp>
        <p:nvSpPr>
          <p:cNvPr id="11" name="object 11"/>
          <p:cNvSpPr/>
          <p:nvPr/>
        </p:nvSpPr>
        <p:spPr>
          <a:xfrm>
            <a:off x="6924476" y="3845783"/>
            <a:ext cx="1103630" cy="964565"/>
          </a:xfrm>
          <a:custGeom>
            <a:avLst/>
            <a:gdLst/>
            <a:ahLst/>
            <a:cxnLst/>
            <a:rect l="l" t="t" r="r" b="b"/>
            <a:pathLst>
              <a:path w="1103629" h="964564">
                <a:moveTo>
                  <a:pt x="0" y="964243"/>
                </a:moveTo>
                <a:lnTo>
                  <a:pt x="1093666" y="8357"/>
                </a:lnTo>
                <a:lnTo>
                  <a:pt x="1103228" y="0"/>
                </a:lnTo>
              </a:path>
            </a:pathLst>
          </a:custGeom>
          <a:ln w="25400">
            <a:solidFill>
              <a:srgbClr val="000000"/>
            </a:solidFill>
          </a:ln>
        </p:spPr>
        <p:txBody>
          <a:bodyPr wrap="square" lIns="0" tIns="0" rIns="0" bIns="0" rtlCol="0"/>
          <a:lstStyle/>
          <a:p>
            <a:endParaRPr/>
          </a:p>
        </p:txBody>
      </p:sp>
      <p:sp>
        <p:nvSpPr>
          <p:cNvPr id="12" name="object 12"/>
          <p:cNvSpPr/>
          <p:nvPr/>
        </p:nvSpPr>
        <p:spPr>
          <a:xfrm>
            <a:off x="7978026" y="3773906"/>
            <a:ext cx="132080" cy="126364"/>
          </a:xfrm>
          <a:custGeom>
            <a:avLst/>
            <a:gdLst/>
            <a:ahLst/>
            <a:cxnLst/>
            <a:rect l="l" t="t" r="r" b="b"/>
            <a:pathLst>
              <a:path w="132079" h="126364">
                <a:moveTo>
                  <a:pt x="131914" y="0"/>
                </a:moveTo>
                <a:lnTo>
                  <a:pt x="0" y="34334"/>
                </a:lnTo>
                <a:lnTo>
                  <a:pt x="80233" y="126132"/>
                </a:lnTo>
                <a:lnTo>
                  <a:pt x="131914" y="0"/>
                </a:lnTo>
                <a:close/>
              </a:path>
            </a:pathLst>
          </a:custGeom>
          <a:solidFill>
            <a:srgbClr val="000000"/>
          </a:solidFill>
        </p:spPr>
        <p:txBody>
          <a:bodyPr wrap="square" lIns="0" tIns="0" rIns="0" bIns="0" rtlCol="0"/>
          <a:lstStyle/>
          <a:p>
            <a:endParaRPr/>
          </a:p>
        </p:txBody>
      </p:sp>
      <p:sp>
        <p:nvSpPr>
          <p:cNvPr id="13" name="object 13"/>
          <p:cNvSpPr/>
          <p:nvPr/>
        </p:nvSpPr>
        <p:spPr>
          <a:xfrm>
            <a:off x="7006713" y="3905491"/>
            <a:ext cx="1103630" cy="964565"/>
          </a:xfrm>
          <a:custGeom>
            <a:avLst/>
            <a:gdLst/>
            <a:ahLst/>
            <a:cxnLst/>
            <a:rect l="l" t="t" r="r" b="b"/>
            <a:pathLst>
              <a:path w="1103629" h="964564">
                <a:moveTo>
                  <a:pt x="0" y="964243"/>
                </a:moveTo>
                <a:lnTo>
                  <a:pt x="9562" y="955885"/>
                </a:lnTo>
                <a:lnTo>
                  <a:pt x="1103228" y="0"/>
                </a:lnTo>
              </a:path>
            </a:pathLst>
          </a:custGeom>
          <a:ln w="25400">
            <a:solidFill>
              <a:srgbClr val="000000"/>
            </a:solidFill>
          </a:ln>
        </p:spPr>
        <p:txBody>
          <a:bodyPr wrap="square" lIns="0" tIns="0" rIns="0" bIns="0" rtlCol="0"/>
          <a:lstStyle/>
          <a:p>
            <a:endParaRPr/>
          </a:p>
        </p:txBody>
      </p:sp>
      <p:sp>
        <p:nvSpPr>
          <p:cNvPr id="14" name="object 14"/>
          <p:cNvSpPr/>
          <p:nvPr/>
        </p:nvSpPr>
        <p:spPr>
          <a:xfrm>
            <a:off x="6924476" y="4815476"/>
            <a:ext cx="132080" cy="126364"/>
          </a:xfrm>
          <a:custGeom>
            <a:avLst/>
            <a:gdLst/>
            <a:ahLst/>
            <a:cxnLst/>
            <a:rect l="l" t="t" r="r" b="b"/>
            <a:pathLst>
              <a:path w="132079" h="126364">
                <a:moveTo>
                  <a:pt x="51681" y="0"/>
                </a:moveTo>
                <a:lnTo>
                  <a:pt x="0" y="126132"/>
                </a:lnTo>
                <a:lnTo>
                  <a:pt x="131914" y="91798"/>
                </a:lnTo>
                <a:lnTo>
                  <a:pt x="51681" y="0"/>
                </a:lnTo>
                <a:close/>
              </a:path>
            </a:pathLst>
          </a:custGeom>
          <a:solidFill>
            <a:srgbClr val="000000"/>
          </a:solidFill>
        </p:spPr>
        <p:txBody>
          <a:bodyPr wrap="square" lIns="0" tIns="0" rIns="0" bIns="0" rtlCol="0"/>
          <a:lstStyle/>
          <a:p>
            <a:endParaRPr/>
          </a:p>
        </p:txBody>
      </p:sp>
      <p:sp>
        <p:nvSpPr>
          <p:cNvPr id="15" name="object 15"/>
          <p:cNvSpPr/>
          <p:nvPr/>
        </p:nvSpPr>
        <p:spPr>
          <a:xfrm>
            <a:off x="6919946" y="5082442"/>
            <a:ext cx="1087120" cy="358140"/>
          </a:xfrm>
          <a:custGeom>
            <a:avLst/>
            <a:gdLst/>
            <a:ahLst/>
            <a:cxnLst/>
            <a:rect l="l" t="t" r="r" b="b"/>
            <a:pathLst>
              <a:path w="1087120" h="358139">
                <a:moveTo>
                  <a:pt x="1086816" y="357923"/>
                </a:moveTo>
                <a:lnTo>
                  <a:pt x="1074753" y="353951"/>
                </a:lnTo>
                <a:lnTo>
                  <a:pt x="0" y="0"/>
                </a:lnTo>
              </a:path>
            </a:pathLst>
          </a:custGeom>
          <a:ln w="25399">
            <a:solidFill>
              <a:srgbClr val="000000"/>
            </a:solidFill>
          </a:ln>
        </p:spPr>
        <p:txBody>
          <a:bodyPr wrap="square" lIns="0" tIns="0" rIns="0" bIns="0" rtlCol="0"/>
          <a:lstStyle/>
          <a:p>
            <a:endParaRPr/>
          </a:p>
        </p:txBody>
      </p:sp>
      <p:sp>
        <p:nvSpPr>
          <p:cNvPr id="16" name="object 16"/>
          <p:cNvSpPr/>
          <p:nvPr/>
        </p:nvSpPr>
        <p:spPr>
          <a:xfrm>
            <a:off x="7975632" y="5378492"/>
            <a:ext cx="135255" cy="116205"/>
          </a:xfrm>
          <a:custGeom>
            <a:avLst/>
            <a:gdLst/>
            <a:ahLst/>
            <a:cxnLst/>
            <a:rect l="l" t="t" r="r" b="b"/>
            <a:pathLst>
              <a:path w="135254" h="116204">
                <a:moveTo>
                  <a:pt x="38136" y="0"/>
                </a:moveTo>
                <a:lnTo>
                  <a:pt x="0" y="115802"/>
                </a:lnTo>
                <a:lnTo>
                  <a:pt x="134870" y="96038"/>
                </a:lnTo>
                <a:lnTo>
                  <a:pt x="38136" y="0"/>
                </a:lnTo>
                <a:close/>
              </a:path>
            </a:pathLst>
          </a:custGeom>
          <a:solidFill>
            <a:srgbClr val="000000"/>
          </a:solidFill>
        </p:spPr>
        <p:txBody>
          <a:bodyPr wrap="square" lIns="0" tIns="0" rIns="0" bIns="0" rtlCol="0"/>
          <a:lstStyle/>
          <a:p>
            <a:endParaRPr/>
          </a:p>
        </p:txBody>
      </p:sp>
      <p:sp>
        <p:nvSpPr>
          <p:cNvPr id="17" name="object 17"/>
          <p:cNvSpPr/>
          <p:nvPr/>
        </p:nvSpPr>
        <p:spPr>
          <a:xfrm>
            <a:off x="7023478" y="5221689"/>
            <a:ext cx="1087120" cy="358140"/>
          </a:xfrm>
          <a:custGeom>
            <a:avLst/>
            <a:gdLst/>
            <a:ahLst/>
            <a:cxnLst/>
            <a:rect l="l" t="t" r="r" b="b"/>
            <a:pathLst>
              <a:path w="1087120" h="358139">
                <a:moveTo>
                  <a:pt x="1086816" y="357923"/>
                </a:moveTo>
                <a:lnTo>
                  <a:pt x="12062" y="3972"/>
                </a:lnTo>
                <a:lnTo>
                  <a:pt x="0" y="0"/>
                </a:lnTo>
              </a:path>
            </a:pathLst>
          </a:custGeom>
          <a:ln w="25399">
            <a:solidFill>
              <a:srgbClr val="000000"/>
            </a:solidFill>
          </a:ln>
        </p:spPr>
        <p:txBody>
          <a:bodyPr wrap="square" lIns="0" tIns="0" rIns="0" bIns="0" rtlCol="0"/>
          <a:lstStyle/>
          <a:p>
            <a:endParaRPr/>
          </a:p>
        </p:txBody>
      </p:sp>
      <p:sp>
        <p:nvSpPr>
          <p:cNvPr id="18" name="object 18"/>
          <p:cNvSpPr/>
          <p:nvPr/>
        </p:nvSpPr>
        <p:spPr>
          <a:xfrm>
            <a:off x="6919739" y="5167761"/>
            <a:ext cx="135255" cy="116205"/>
          </a:xfrm>
          <a:custGeom>
            <a:avLst/>
            <a:gdLst/>
            <a:ahLst/>
            <a:cxnLst/>
            <a:rect l="l" t="t" r="r" b="b"/>
            <a:pathLst>
              <a:path w="135254" h="116204">
                <a:moveTo>
                  <a:pt x="134870" y="0"/>
                </a:moveTo>
                <a:lnTo>
                  <a:pt x="0" y="19763"/>
                </a:lnTo>
                <a:lnTo>
                  <a:pt x="96733" y="115802"/>
                </a:lnTo>
                <a:lnTo>
                  <a:pt x="134870" y="0"/>
                </a:lnTo>
                <a:close/>
              </a:path>
            </a:pathLst>
          </a:custGeom>
          <a:solidFill>
            <a:srgbClr val="000000"/>
          </a:solidFill>
        </p:spPr>
        <p:txBody>
          <a:bodyPr wrap="square" lIns="0" tIns="0" rIns="0" bIns="0" rtlCol="0"/>
          <a:lstStyle/>
          <a:p>
            <a:endParaRPr/>
          </a:p>
        </p:txBody>
      </p:sp>
      <p:sp>
        <p:nvSpPr>
          <p:cNvPr id="19" name="object 19"/>
          <p:cNvSpPr/>
          <p:nvPr/>
        </p:nvSpPr>
        <p:spPr>
          <a:xfrm>
            <a:off x="6902235" y="4648745"/>
            <a:ext cx="1101090" cy="316865"/>
          </a:xfrm>
          <a:custGeom>
            <a:avLst/>
            <a:gdLst/>
            <a:ahLst/>
            <a:cxnLst/>
            <a:rect l="l" t="t" r="r" b="b"/>
            <a:pathLst>
              <a:path w="1101089" h="316864">
                <a:moveTo>
                  <a:pt x="1100965" y="0"/>
                </a:moveTo>
                <a:lnTo>
                  <a:pt x="1088759" y="3508"/>
                </a:lnTo>
                <a:lnTo>
                  <a:pt x="0" y="316471"/>
                </a:lnTo>
              </a:path>
            </a:pathLst>
          </a:custGeom>
          <a:ln w="25399">
            <a:solidFill>
              <a:srgbClr val="000000"/>
            </a:solidFill>
          </a:ln>
        </p:spPr>
        <p:txBody>
          <a:bodyPr wrap="square" lIns="0" tIns="0" rIns="0" bIns="0" rtlCol="0"/>
          <a:lstStyle/>
          <a:p>
            <a:endParaRPr/>
          </a:p>
        </p:txBody>
      </p:sp>
      <p:sp>
        <p:nvSpPr>
          <p:cNvPr id="20" name="object 20"/>
          <p:cNvSpPr/>
          <p:nvPr/>
        </p:nvSpPr>
        <p:spPr>
          <a:xfrm>
            <a:off x="7974153" y="4593665"/>
            <a:ext cx="134620" cy="117475"/>
          </a:xfrm>
          <a:custGeom>
            <a:avLst/>
            <a:gdLst/>
            <a:ahLst/>
            <a:cxnLst/>
            <a:rect l="l" t="t" r="r" b="b"/>
            <a:pathLst>
              <a:path w="134620" h="117475">
                <a:moveTo>
                  <a:pt x="0" y="0"/>
                </a:moveTo>
                <a:lnTo>
                  <a:pt x="33682" y="117175"/>
                </a:lnTo>
                <a:lnTo>
                  <a:pt x="134016" y="24905"/>
                </a:lnTo>
                <a:lnTo>
                  <a:pt x="0" y="0"/>
                </a:lnTo>
                <a:close/>
              </a:path>
            </a:pathLst>
          </a:custGeom>
          <a:solidFill>
            <a:srgbClr val="000000"/>
          </a:solidFill>
        </p:spPr>
        <p:txBody>
          <a:bodyPr wrap="square" lIns="0" tIns="0" rIns="0" bIns="0" rtlCol="0"/>
          <a:lstStyle/>
          <a:p>
            <a:endParaRPr/>
          </a:p>
        </p:txBody>
      </p:sp>
      <p:sp>
        <p:nvSpPr>
          <p:cNvPr id="21" name="object 21"/>
          <p:cNvSpPr/>
          <p:nvPr/>
        </p:nvSpPr>
        <p:spPr>
          <a:xfrm>
            <a:off x="7019905" y="4707471"/>
            <a:ext cx="1101090" cy="316865"/>
          </a:xfrm>
          <a:custGeom>
            <a:avLst/>
            <a:gdLst/>
            <a:ahLst/>
            <a:cxnLst/>
            <a:rect l="l" t="t" r="r" b="b"/>
            <a:pathLst>
              <a:path w="1101090" h="316864">
                <a:moveTo>
                  <a:pt x="1100965" y="0"/>
                </a:moveTo>
                <a:lnTo>
                  <a:pt x="12205" y="312962"/>
                </a:lnTo>
                <a:lnTo>
                  <a:pt x="0" y="316471"/>
                </a:lnTo>
              </a:path>
            </a:pathLst>
          </a:custGeom>
          <a:ln w="25399">
            <a:solidFill>
              <a:srgbClr val="000000"/>
            </a:solidFill>
          </a:ln>
        </p:spPr>
        <p:txBody>
          <a:bodyPr wrap="square" lIns="0" tIns="0" rIns="0" bIns="0" rtlCol="0"/>
          <a:lstStyle/>
          <a:p>
            <a:endParaRPr/>
          </a:p>
        </p:txBody>
      </p:sp>
      <p:sp>
        <p:nvSpPr>
          <p:cNvPr id="22" name="object 22"/>
          <p:cNvSpPr/>
          <p:nvPr/>
        </p:nvSpPr>
        <p:spPr>
          <a:xfrm>
            <a:off x="6914935" y="4961846"/>
            <a:ext cx="134620" cy="117475"/>
          </a:xfrm>
          <a:custGeom>
            <a:avLst/>
            <a:gdLst/>
            <a:ahLst/>
            <a:cxnLst/>
            <a:rect l="l" t="t" r="r" b="b"/>
            <a:pathLst>
              <a:path w="134620" h="117475">
                <a:moveTo>
                  <a:pt x="100335" y="0"/>
                </a:moveTo>
                <a:lnTo>
                  <a:pt x="0" y="92269"/>
                </a:lnTo>
                <a:lnTo>
                  <a:pt x="134016" y="117175"/>
                </a:lnTo>
                <a:lnTo>
                  <a:pt x="100335"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161777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974706" y="450656"/>
            <a:ext cx="9766300" cy="628377"/>
          </a:xfrm>
          <a:prstGeom prst="rect">
            <a:avLst/>
          </a:prstGeom>
        </p:spPr>
        <p:txBody>
          <a:bodyPr vert="horz" wrap="square" lIns="0" tIns="12700" rIns="0" bIns="0" rtlCol="0" anchor="t">
            <a:spAutoFit/>
          </a:bodyPr>
          <a:lstStyle/>
          <a:p>
            <a:pPr marL="12700">
              <a:lnSpc>
                <a:spcPct val="100000"/>
              </a:lnSpc>
              <a:spcBef>
                <a:spcPts val="100"/>
              </a:spcBef>
            </a:pPr>
            <a:r>
              <a:rPr sz="4000" spc="-5" dirty="0">
                <a:latin typeface="+mn-lt"/>
              </a:rPr>
              <a:t>Contiki’s Concurrency</a:t>
            </a:r>
            <a:r>
              <a:rPr sz="4000" spc="-10" dirty="0">
                <a:latin typeface="+mn-lt"/>
              </a:rPr>
              <a:t> </a:t>
            </a:r>
            <a:r>
              <a:rPr sz="4000" spc="-5" dirty="0">
                <a:latin typeface="+mn-lt"/>
              </a:rPr>
              <a:t>Support</a:t>
            </a:r>
          </a:p>
        </p:txBody>
      </p:sp>
      <p:sp>
        <p:nvSpPr>
          <p:cNvPr id="6" name="object 6"/>
          <p:cNvSpPr txBox="1"/>
          <p:nvPr/>
        </p:nvSpPr>
        <p:spPr>
          <a:xfrm>
            <a:off x="1855946" y="1288473"/>
            <a:ext cx="5427980" cy="1167765"/>
          </a:xfrm>
          <a:prstGeom prst="rect">
            <a:avLst/>
          </a:prstGeom>
        </p:spPr>
        <p:txBody>
          <a:bodyPr vert="horz" wrap="square" lIns="0" tIns="45085" rIns="0" bIns="0" rtlCol="0">
            <a:spAutoFit/>
          </a:bodyPr>
          <a:lstStyle/>
          <a:p>
            <a:pPr marL="366395" indent="-353695">
              <a:spcBef>
                <a:spcPts val="355"/>
              </a:spcBef>
              <a:buClr>
                <a:srgbClr val="3478AF"/>
              </a:buClr>
              <a:buChar char="•"/>
              <a:tabLst>
                <a:tab pos="366395" algn="l"/>
                <a:tab pos="367030" algn="l"/>
              </a:tabLst>
            </a:pPr>
            <a:r>
              <a:rPr sz="2400" spc="-15" dirty="0">
                <a:latin typeface="+mj-lt"/>
                <a:cs typeface="Tahoma"/>
              </a:rPr>
              <a:t>Contiki’s </a:t>
            </a:r>
            <a:r>
              <a:rPr sz="2400" spc="-5" dirty="0">
                <a:latin typeface="+mj-lt"/>
                <a:cs typeface="Tahoma"/>
              </a:rPr>
              <a:t>kernel is</a:t>
            </a:r>
            <a:r>
              <a:rPr sz="2400" spc="5" dirty="0">
                <a:latin typeface="+mj-lt"/>
                <a:cs typeface="Tahoma"/>
              </a:rPr>
              <a:t> </a:t>
            </a:r>
            <a:r>
              <a:rPr sz="2400" spc="-10" dirty="0">
                <a:latin typeface="+mj-lt"/>
                <a:cs typeface="Tahoma"/>
              </a:rPr>
              <a:t>event-based</a:t>
            </a:r>
            <a:endParaRPr sz="2400" dirty="0">
              <a:latin typeface="+mj-lt"/>
              <a:cs typeface="Tahoma"/>
            </a:endParaRPr>
          </a:p>
          <a:p>
            <a:pPr marL="874394" marR="5080" lvl="1" indent="-327025">
              <a:lnSpc>
                <a:spcPts val="2500"/>
              </a:lnSpc>
              <a:spcBef>
                <a:spcPts val="920"/>
              </a:spcBef>
              <a:buClr>
                <a:srgbClr val="3478AF"/>
              </a:buClr>
              <a:buSzPct val="120454"/>
              <a:buChar char="•"/>
              <a:tabLst>
                <a:tab pos="874394" algn="l"/>
                <a:tab pos="875030" algn="l"/>
              </a:tabLst>
            </a:pPr>
            <a:r>
              <a:rPr sz="2200" spc="-5" dirty="0">
                <a:latin typeface="+mj-lt"/>
                <a:cs typeface="Tahoma"/>
              </a:rPr>
              <a:t>most </a:t>
            </a:r>
            <a:r>
              <a:rPr sz="2200" spc="-10" dirty="0">
                <a:latin typeface="+mj-lt"/>
                <a:cs typeface="Tahoma"/>
              </a:rPr>
              <a:t>programs </a:t>
            </a:r>
            <a:r>
              <a:rPr sz="2200" spc="-5" dirty="0">
                <a:latin typeface="+mj-lt"/>
                <a:cs typeface="Tahoma"/>
              </a:rPr>
              <a:t>run directly </a:t>
            </a:r>
            <a:r>
              <a:rPr sz="2200" dirty="0">
                <a:latin typeface="+mj-lt"/>
                <a:cs typeface="Tahoma"/>
              </a:rPr>
              <a:t>on top of  </a:t>
            </a:r>
            <a:r>
              <a:rPr sz="2200" spc="-5" dirty="0">
                <a:latin typeface="+mj-lt"/>
                <a:cs typeface="Tahoma"/>
              </a:rPr>
              <a:t>the</a:t>
            </a:r>
            <a:r>
              <a:rPr sz="2200" spc="-10" dirty="0">
                <a:latin typeface="+mj-lt"/>
                <a:cs typeface="Tahoma"/>
              </a:rPr>
              <a:t> </a:t>
            </a:r>
            <a:r>
              <a:rPr sz="2200" spc="-5" dirty="0">
                <a:latin typeface="+mj-lt"/>
                <a:cs typeface="Tahoma"/>
              </a:rPr>
              <a:t>kernel</a:t>
            </a:r>
            <a:endParaRPr sz="2200" dirty="0">
              <a:latin typeface="+mj-lt"/>
              <a:cs typeface="Tahoma"/>
            </a:endParaRPr>
          </a:p>
        </p:txBody>
      </p:sp>
      <p:sp>
        <p:nvSpPr>
          <p:cNvPr id="7" name="object 7"/>
          <p:cNvSpPr txBox="1"/>
          <p:nvPr/>
        </p:nvSpPr>
        <p:spPr>
          <a:xfrm>
            <a:off x="1855946" y="2429877"/>
            <a:ext cx="5839460" cy="1144270"/>
          </a:xfrm>
          <a:prstGeom prst="rect">
            <a:avLst/>
          </a:prstGeom>
        </p:spPr>
        <p:txBody>
          <a:bodyPr vert="horz" wrap="square" lIns="0" tIns="71755" rIns="0" bIns="0" rtlCol="0">
            <a:spAutoFit/>
          </a:bodyPr>
          <a:lstStyle/>
          <a:p>
            <a:pPr marL="379095" indent="-366395">
              <a:spcBef>
                <a:spcPts val="565"/>
              </a:spcBef>
              <a:buClr>
                <a:srgbClr val="3478AF"/>
              </a:buClr>
              <a:buChar char="•"/>
              <a:tabLst>
                <a:tab pos="379095" algn="l"/>
                <a:tab pos="379730" algn="l"/>
              </a:tabLst>
            </a:pPr>
            <a:r>
              <a:rPr sz="2400" spc="-5" dirty="0">
                <a:latin typeface="+mj-lt"/>
                <a:cs typeface="Tahoma"/>
              </a:rPr>
              <a:t>Multi-threading implemented </a:t>
            </a:r>
            <a:r>
              <a:rPr sz="2400" dirty="0">
                <a:latin typeface="+mj-lt"/>
                <a:cs typeface="Tahoma"/>
              </a:rPr>
              <a:t>as a</a:t>
            </a:r>
            <a:r>
              <a:rPr sz="2400" spc="-35" dirty="0">
                <a:latin typeface="+mj-lt"/>
                <a:cs typeface="Tahoma"/>
              </a:rPr>
              <a:t> </a:t>
            </a:r>
            <a:r>
              <a:rPr sz="2400" spc="-10" dirty="0">
                <a:latin typeface="+mj-lt"/>
                <a:cs typeface="Tahoma"/>
              </a:rPr>
              <a:t>library</a:t>
            </a:r>
            <a:endParaRPr sz="2400" dirty="0">
              <a:latin typeface="+mj-lt"/>
              <a:cs typeface="Tahoma"/>
            </a:endParaRPr>
          </a:p>
          <a:p>
            <a:pPr marL="379095" marR="815340" indent="-366395">
              <a:lnSpc>
                <a:spcPts val="2390"/>
              </a:lnSpc>
              <a:spcBef>
                <a:spcPts val="715"/>
              </a:spcBef>
              <a:buClr>
                <a:srgbClr val="3478AF"/>
              </a:buClr>
              <a:buChar char="•"/>
              <a:tabLst>
                <a:tab pos="379095" algn="l"/>
                <a:tab pos="379730" algn="l"/>
              </a:tabLst>
            </a:pPr>
            <a:r>
              <a:rPr sz="2200" spc="-5" dirty="0">
                <a:latin typeface="+mj-lt"/>
                <a:cs typeface="Tahoma"/>
              </a:rPr>
              <a:t>Threads only used </a:t>
            </a:r>
            <a:r>
              <a:rPr sz="2200" dirty="0">
                <a:latin typeface="+mj-lt"/>
                <a:cs typeface="Tahoma"/>
              </a:rPr>
              <a:t>if </a:t>
            </a:r>
            <a:r>
              <a:rPr sz="2200" spc="-5" dirty="0">
                <a:latin typeface="+mj-lt"/>
                <a:cs typeface="Tahoma"/>
              </a:rPr>
              <a:t>explicitly needed  </a:t>
            </a:r>
            <a:r>
              <a:rPr sz="2200" spc="-30" dirty="0">
                <a:latin typeface="+mj-lt"/>
                <a:cs typeface="Tahoma"/>
              </a:rPr>
              <a:t>(e.g., </a:t>
            </a:r>
            <a:r>
              <a:rPr sz="2200" spc="-5" dirty="0">
                <a:latin typeface="+mj-lt"/>
                <a:cs typeface="Tahoma"/>
              </a:rPr>
              <a:t>long</a:t>
            </a:r>
            <a:r>
              <a:rPr sz="2200" spc="10" dirty="0">
                <a:latin typeface="+mj-lt"/>
                <a:cs typeface="Tahoma"/>
              </a:rPr>
              <a:t> </a:t>
            </a:r>
            <a:r>
              <a:rPr sz="2200" spc="-5" dirty="0">
                <a:latin typeface="+mj-lt"/>
                <a:cs typeface="Tahoma"/>
              </a:rPr>
              <a:t>computations)</a:t>
            </a:r>
            <a:endParaRPr sz="2200" dirty="0">
              <a:latin typeface="+mj-lt"/>
              <a:cs typeface="Tahoma"/>
            </a:endParaRPr>
          </a:p>
        </p:txBody>
      </p:sp>
      <p:sp>
        <p:nvSpPr>
          <p:cNvPr id="9" name="object 9"/>
          <p:cNvSpPr txBox="1"/>
          <p:nvPr/>
        </p:nvSpPr>
        <p:spPr>
          <a:xfrm>
            <a:off x="1855947" y="3619500"/>
            <a:ext cx="2865755" cy="356508"/>
          </a:xfrm>
          <a:prstGeom prst="rect">
            <a:avLst/>
          </a:prstGeom>
        </p:spPr>
        <p:txBody>
          <a:bodyPr vert="horz" wrap="square" lIns="0" tIns="48260" rIns="0" bIns="0" rtlCol="0">
            <a:spAutoFit/>
          </a:bodyPr>
          <a:lstStyle/>
          <a:p>
            <a:pPr marL="379095" marR="5080" indent="-366395">
              <a:lnSpc>
                <a:spcPts val="2400"/>
              </a:lnSpc>
              <a:spcBef>
                <a:spcPts val="380"/>
              </a:spcBef>
              <a:buClr>
                <a:srgbClr val="3478AF"/>
              </a:buClr>
              <a:buChar char="•"/>
              <a:tabLst>
                <a:tab pos="379095" algn="l"/>
                <a:tab pos="379730" algn="l"/>
              </a:tabLst>
            </a:pPr>
            <a:r>
              <a:rPr sz="2200" spc="-5" dirty="0">
                <a:latin typeface="+mj-lt"/>
                <a:cs typeface="Tahoma"/>
              </a:rPr>
              <a:t>Preemption</a:t>
            </a:r>
            <a:r>
              <a:rPr sz="2200" spc="-65" dirty="0">
                <a:latin typeface="+mj-lt"/>
                <a:cs typeface="Tahoma"/>
              </a:rPr>
              <a:t> </a:t>
            </a:r>
            <a:r>
              <a:rPr sz="2200" spc="-5" dirty="0">
                <a:latin typeface="+mj-lt"/>
                <a:cs typeface="Tahoma"/>
              </a:rPr>
              <a:t>possible</a:t>
            </a:r>
          </a:p>
        </p:txBody>
      </p:sp>
      <p:sp>
        <p:nvSpPr>
          <p:cNvPr id="10" name="object 10"/>
          <p:cNvSpPr txBox="1"/>
          <p:nvPr/>
        </p:nvSpPr>
        <p:spPr>
          <a:xfrm>
            <a:off x="8105421" y="1560614"/>
            <a:ext cx="1108075" cy="327012"/>
          </a:xfrm>
          <a:prstGeom prst="rect">
            <a:avLst/>
          </a:prstGeom>
          <a:ln w="25400">
            <a:solidFill>
              <a:srgbClr val="85888D"/>
            </a:solidFill>
          </a:ln>
        </p:spPr>
        <p:txBody>
          <a:bodyPr vert="horz" wrap="square" lIns="0" tIns="64769" rIns="0" bIns="0" rtlCol="0">
            <a:spAutoFit/>
          </a:bodyPr>
          <a:lstStyle/>
          <a:p>
            <a:pPr marL="60325">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1</a:t>
            </a:r>
            <a:endParaRPr sz="1700">
              <a:latin typeface="Verdana"/>
              <a:cs typeface="Verdana"/>
            </a:endParaRPr>
          </a:p>
        </p:txBody>
      </p:sp>
      <p:sp>
        <p:nvSpPr>
          <p:cNvPr id="11" name="object 11"/>
          <p:cNvSpPr txBox="1"/>
          <p:nvPr/>
        </p:nvSpPr>
        <p:spPr>
          <a:xfrm>
            <a:off x="9298797" y="1560614"/>
            <a:ext cx="1108075" cy="327012"/>
          </a:xfrm>
          <a:prstGeom prst="rect">
            <a:avLst/>
          </a:prstGeom>
          <a:ln w="25400">
            <a:solidFill>
              <a:srgbClr val="85888D"/>
            </a:solidFill>
          </a:ln>
        </p:spPr>
        <p:txBody>
          <a:bodyPr vert="horz" wrap="square" lIns="0" tIns="64769" rIns="0" bIns="0" rtlCol="0">
            <a:spAutoFit/>
          </a:bodyPr>
          <a:lstStyle/>
          <a:p>
            <a:pPr marL="60960">
              <a:spcBef>
                <a:spcPts val="509"/>
              </a:spcBef>
            </a:pPr>
            <a:r>
              <a:rPr sz="1700" spc="-5" dirty="0">
                <a:latin typeface="Verdana"/>
                <a:cs typeface="Verdana"/>
              </a:rPr>
              <a:t>Thread</a:t>
            </a:r>
            <a:r>
              <a:rPr sz="1700" spc="-45" dirty="0">
                <a:latin typeface="Verdana"/>
                <a:cs typeface="Verdana"/>
              </a:rPr>
              <a:t> </a:t>
            </a:r>
            <a:r>
              <a:rPr sz="1700" dirty="0">
                <a:latin typeface="Verdana"/>
                <a:cs typeface="Verdana"/>
              </a:rPr>
              <a:t>2</a:t>
            </a:r>
            <a:endParaRPr sz="1700">
              <a:latin typeface="Verdana"/>
              <a:cs typeface="Verdana"/>
            </a:endParaRPr>
          </a:p>
        </p:txBody>
      </p:sp>
      <p:sp>
        <p:nvSpPr>
          <p:cNvPr id="12" name="object 12"/>
          <p:cNvSpPr/>
          <p:nvPr/>
        </p:nvSpPr>
        <p:spPr>
          <a:xfrm>
            <a:off x="8662937"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3" name="object 13"/>
          <p:cNvSpPr/>
          <p:nvPr/>
        </p:nvSpPr>
        <p:spPr>
          <a:xfrm>
            <a:off x="9852524" y="1959778"/>
            <a:ext cx="0" cy="3644900"/>
          </a:xfrm>
          <a:custGeom>
            <a:avLst/>
            <a:gdLst/>
            <a:ahLst/>
            <a:cxnLst/>
            <a:rect l="l" t="t" r="r" b="b"/>
            <a:pathLst>
              <a:path h="3644900">
                <a:moveTo>
                  <a:pt x="0" y="0"/>
                </a:moveTo>
                <a:lnTo>
                  <a:pt x="0" y="3644879"/>
                </a:lnTo>
              </a:path>
            </a:pathLst>
          </a:custGeom>
          <a:ln w="38100">
            <a:solidFill>
              <a:srgbClr val="000000"/>
            </a:solidFill>
            <a:prstDash val="dot"/>
          </a:ln>
        </p:spPr>
        <p:txBody>
          <a:bodyPr wrap="square" lIns="0" tIns="0" rIns="0" bIns="0" rtlCol="0"/>
          <a:lstStyle/>
          <a:p>
            <a:endParaRPr/>
          </a:p>
        </p:txBody>
      </p:sp>
      <p:sp>
        <p:nvSpPr>
          <p:cNvPr id="14" name="object 14"/>
          <p:cNvSpPr/>
          <p:nvPr/>
        </p:nvSpPr>
        <p:spPr>
          <a:xfrm>
            <a:off x="7689231" y="1968858"/>
            <a:ext cx="1424520" cy="3383245"/>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9397921" y="4164539"/>
            <a:ext cx="909319" cy="0"/>
          </a:xfrm>
          <a:custGeom>
            <a:avLst/>
            <a:gdLst/>
            <a:ahLst/>
            <a:cxnLst/>
            <a:rect l="l" t="t" r="r" b="b"/>
            <a:pathLst>
              <a:path w="909320">
                <a:moveTo>
                  <a:pt x="0" y="0"/>
                </a:moveTo>
                <a:lnTo>
                  <a:pt x="909206" y="0"/>
                </a:lnTo>
              </a:path>
            </a:pathLst>
          </a:custGeom>
          <a:ln w="38100">
            <a:solidFill>
              <a:srgbClr val="000000"/>
            </a:solidFill>
          </a:ln>
        </p:spPr>
        <p:txBody>
          <a:bodyPr wrap="square" lIns="0" tIns="0" rIns="0" bIns="0" rtlCol="0"/>
          <a:lstStyle/>
          <a:p>
            <a:endParaRPr/>
          </a:p>
        </p:txBody>
      </p:sp>
      <p:sp>
        <p:nvSpPr>
          <p:cNvPr id="16" name="object 16"/>
          <p:cNvSpPr/>
          <p:nvPr/>
        </p:nvSpPr>
        <p:spPr>
          <a:xfrm>
            <a:off x="9657356" y="1990965"/>
            <a:ext cx="577215" cy="2184400"/>
          </a:xfrm>
          <a:custGeom>
            <a:avLst/>
            <a:gdLst/>
            <a:ahLst/>
            <a:cxnLst/>
            <a:rect l="l" t="t" r="r" b="b"/>
            <a:pathLst>
              <a:path w="577215" h="2184400">
                <a:moveTo>
                  <a:pt x="194945" y="2159000"/>
                </a:moveTo>
                <a:lnTo>
                  <a:pt x="193122" y="2159000"/>
                </a:lnTo>
                <a:lnTo>
                  <a:pt x="187599" y="2171700"/>
                </a:lnTo>
                <a:lnTo>
                  <a:pt x="185151" y="2184400"/>
                </a:lnTo>
                <a:lnTo>
                  <a:pt x="191648" y="2171700"/>
                </a:lnTo>
                <a:lnTo>
                  <a:pt x="196173" y="2171700"/>
                </a:lnTo>
                <a:lnTo>
                  <a:pt x="194945" y="2159000"/>
                </a:lnTo>
                <a:close/>
              </a:path>
              <a:path w="577215" h="2184400">
                <a:moveTo>
                  <a:pt x="218945" y="2171700"/>
                </a:moveTo>
                <a:lnTo>
                  <a:pt x="199657" y="2171700"/>
                </a:lnTo>
                <a:lnTo>
                  <a:pt x="201747" y="2184400"/>
                </a:lnTo>
                <a:lnTo>
                  <a:pt x="213413" y="2184400"/>
                </a:lnTo>
                <a:lnTo>
                  <a:pt x="218945" y="2171700"/>
                </a:lnTo>
                <a:close/>
              </a:path>
              <a:path w="577215" h="2184400">
                <a:moveTo>
                  <a:pt x="225435" y="2171700"/>
                </a:moveTo>
                <a:lnTo>
                  <a:pt x="222090" y="2171700"/>
                </a:lnTo>
                <a:lnTo>
                  <a:pt x="221803" y="2184400"/>
                </a:lnTo>
                <a:lnTo>
                  <a:pt x="225435" y="2171700"/>
                </a:lnTo>
                <a:close/>
              </a:path>
              <a:path w="577215" h="2184400">
                <a:moveTo>
                  <a:pt x="183145" y="2159000"/>
                </a:moveTo>
                <a:lnTo>
                  <a:pt x="174821" y="2159000"/>
                </a:lnTo>
                <a:lnTo>
                  <a:pt x="174930" y="2171700"/>
                </a:lnTo>
                <a:lnTo>
                  <a:pt x="178582" y="2171700"/>
                </a:lnTo>
                <a:lnTo>
                  <a:pt x="183145" y="2159000"/>
                </a:lnTo>
                <a:close/>
              </a:path>
              <a:path w="577215" h="2184400">
                <a:moveTo>
                  <a:pt x="229671" y="2159000"/>
                </a:moveTo>
                <a:lnTo>
                  <a:pt x="198192" y="2159000"/>
                </a:lnTo>
                <a:lnTo>
                  <a:pt x="196173" y="2171700"/>
                </a:lnTo>
                <a:lnTo>
                  <a:pt x="229289" y="2171700"/>
                </a:lnTo>
                <a:lnTo>
                  <a:pt x="229671" y="2159000"/>
                </a:lnTo>
                <a:close/>
              </a:path>
              <a:path w="577215" h="2184400">
                <a:moveTo>
                  <a:pt x="174729" y="2146300"/>
                </a:moveTo>
                <a:lnTo>
                  <a:pt x="170854" y="2146300"/>
                </a:lnTo>
                <a:lnTo>
                  <a:pt x="169545" y="2159000"/>
                </a:lnTo>
                <a:lnTo>
                  <a:pt x="174729" y="2146300"/>
                </a:lnTo>
                <a:close/>
              </a:path>
              <a:path w="577215" h="2184400">
                <a:moveTo>
                  <a:pt x="233511" y="2146300"/>
                </a:moveTo>
                <a:lnTo>
                  <a:pt x="182312" y="2146300"/>
                </a:lnTo>
                <a:lnTo>
                  <a:pt x="178934" y="2159000"/>
                </a:lnTo>
                <a:lnTo>
                  <a:pt x="236366" y="2159000"/>
                </a:lnTo>
                <a:lnTo>
                  <a:pt x="233511" y="2146300"/>
                </a:lnTo>
                <a:close/>
              </a:path>
              <a:path w="577215" h="2184400">
                <a:moveTo>
                  <a:pt x="246220" y="2146300"/>
                </a:moveTo>
                <a:lnTo>
                  <a:pt x="236468" y="2146300"/>
                </a:lnTo>
                <a:lnTo>
                  <a:pt x="244842" y="2159000"/>
                </a:lnTo>
                <a:lnTo>
                  <a:pt x="246220" y="2146300"/>
                </a:lnTo>
                <a:close/>
              </a:path>
              <a:path w="577215" h="2184400">
                <a:moveTo>
                  <a:pt x="182973" y="2120900"/>
                </a:moveTo>
                <a:lnTo>
                  <a:pt x="177045" y="2133600"/>
                </a:lnTo>
                <a:lnTo>
                  <a:pt x="173924" y="2146300"/>
                </a:lnTo>
                <a:lnTo>
                  <a:pt x="183780" y="2146300"/>
                </a:lnTo>
                <a:lnTo>
                  <a:pt x="185367" y="2133600"/>
                </a:lnTo>
                <a:lnTo>
                  <a:pt x="187341" y="2133600"/>
                </a:lnTo>
                <a:lnTo>
                  <a:pt x="187519" y="2131882"/>
                </a:lnTo>
                <a:lnTo>
                  <a:pt x="182973" y="2120900"/>
                </a:lnTo>
                <a:close/>
              </a:path>
              <a:path w="577215" h="2184400">
                <a:moveTo>
                  <a:pt x="248636" y="2133600"/>
                </a:moveTo>
                <a:lnTo>
                  <a:pt x="192832" y="2133600"/>
                </a:lnTo>
                <a:lnTo>
                  <a:pt x="190042" y="2146300"/>
                </a:lnTo>
                <a:lnTo>
                  <a:pt x="245482" y="2146300"/>
                </a:lnTo>
                <a:lnTo>
                  <a:pt x="248636" y="2133600"/>
                </a:lnTo>
                <a:close/>
              </a:path>
              <a:path w="577215" h="2184400">
                <a:moveTo>
                  <a:pt x="187782" y="2132520"/>
                </a:moveTo>
                <a:lnTo>
                  <a:pt x="187341" y="2133600"/>
                </a:lnTo>
                <a:lnTo>
                  <a:pt x="188229" y="2133600"/>
                </a:lnTo>
                <a:lnTo>
                  <a:pt x="187782" y="2132520"/>
                </a:lnTo>
                <a:close/>
              </a:path>
              <a:path w="577215" h="2184400">
                <a:moveTo>
                  <a:pt x="199466" y="2120900"/>
                </a:moveTo>
                <a:lnTo>
                  <a:pt x="192527" y="2120900"/>
                </a:lnTo>
                <a:lnTo>
                  <a:pt x="192227" y="2121634"/>
                </a:lnTo>
                <a:lnTo>
                  <a:pt x="194807" y="2133600"/>
                </a:lnTo>
                <a:lnTo>
                  <a:pt x="196823" y="2133600"/>
                </a:lnTo>
                <a:lnTo>
                  <a:pt x="199720" y="2128761"/>
                </a:lnTo>
                <a:lnTo>
                  <a:pt x="199466" y="2120900"/>
                </a:lnTo>
                <a:close/>
              </a:path>
              <a:path w="577215" h="2184400">
                <a:moveTo>
                  <a:pt x="252494" y="2120900"/>
                </a:moveTo>
                <a:lnTo>
                  <a:pt x="204427" y="2120900"/>
                </a:lnTo>
                <a:lnTo>
                  <a:pt x="199720" y="2128761"/>
                </a:lnTo>
                <a:lnTo>
                  <a:pt x="199876" y="2133600"/>
                </a:lnTo>
                <a:lnTo>
                  <a:pt x="252151" y="2133600"/>
                </a:lnTo>
                <a:lnTo>
                  <a:pt x="252494" y="2120900"/>
                </a:lnTo>
                <a:close/>
              </a:path>
              <a:path w="577215" h="2184400">
                <a:moveTo>
                  <a:pt x="192068" y="2120900"/>
                </a:moveTo>
                <a:lnTo>
                  <a:pt x="188651" y="2120900"/>
                </a:lnTo>
                <a:lnTo>
                  <a:pt x="187519" y="2131882"/>
                </a:lnTo>
                <a:lnTo>
                  <a:pt x="187782" y="2132520"/>
                </a:lnTo>
                <a:lnTo>
                  <a:pt x="192227" y="2121634"/>
                </a:lnTo>
                <a:lnTo>
                  <a:pt x="192068" y="2120900"/>
                </a:lnTo>
                <a:close/>
              </a:path>
              <a:path w="577215" h="2184400">
                <a:moveTo>
                  <a:pt x="192527" y="2120900"/>
                </a:moveTo>
                <a:lnTo>
                  <a:pt x="192068" y="2120900"/>
                </a:lnTo>
                <a:lnTo>
                  <a:pt x="192227" y="2121634"/>
                </a:lnTo>
                <a:lnTo>
                  <a:pt x="192527" y="2120900"/>
                </a:lnTo>
                <a:close/>
              </a:path>
              <a:path w="577215" h="2184400">
                <a:moveTo>
                  <a:pt x="193912" y="2108200"/>
                </a:moveTo>
                <a:lnTo>
                  <a:pt x="189862" y="2108200"/>
                </a:lnTo>
                <a:lnTo>
                  <a:pt x="191719" y="2120900"/>
                </a:lnTo>
                <a:lnTo>
                  <a:pt x="193912" y="2108200"/>
                </a:lnTo>
                <a:close/>
              </a:path>
              <a:path w="577215" h="2184400">
                <a:moveTo>
                  <a:pt x="257724" y="2095500"/>
                </a:moveTo>
                <a:lnTo>
                  <a:pt x="204212" y="2095500"/>
                </a:lnTo>
                <a:lnTo>
                  <a:pt x="199682" y="2108200"/>
                </a:lnTo>
                <a:lnTo>
                  <a:pt x="206796" y="2120900"/>
                </a:lnTo>
                <a:lnTo>
                  <a:pt x="263575" y="2120900"/>
                </a:lnTo>
                <a:lnTo>
                  <a:pt x="265518" y="2108200"/>
                </a:lnTo>
                <a:lnTo>
                  <a:pt x="263562" y="2108200"/>
                </a:lnTo>
                <a:lnTo>
                  <a:pt x="257724" y="2095500"/>
                </a:lnTo>
                <a:close/>
              </a:path>
              <a:path w="577215" h="2184400">
                <a:moveTo>
                  <a:pt x="238451" y="2070100"/>
                </a:moveTo>
                <a:lnTo>
                  <a:pt x="224546" y="2070100"/>
                </a:lnTo>
                <a:lnTo>
                  <a:pt x="227454" y="2082800"/>
                </a:lnTo>
                <a:lnTo>
                  <a:pt x="224436" y="2095500"/>
                </a:lnTo>
                <a:lnTo>
                  <a:pt x="263869" y="2095500"/>
                </a:lnTo>
                <a:lnTo>
                  <a:pt x="263562" y="2108200"/>
                </a:lnTo>
                <a:lnTo>
                  <a:pt x="273896" y="2108200"/>
                </a:lnTo>
                <a:lnTo>
                  <a:pt x="275988" y="2095500"/>
                </a:lnTo>
                <a:lnTo>
                  <a:pt x="278671" y="2082800"/>
                </a:lnTo>
                <a:lnTo>
                  <a:pt x="233695" y="2082800"/>
                </a:lnTo>
                <a:lnTo>
                  <a:pt x="238451" y="2070100"/>
                </a:lnTo>
                <a:close/>
              </a:path>
              <a:path w="577215" h="2184400">
                <a:moveTo>
                  <a:pt x="226035" y="2057400"/>
                </a:moveTo>
                <a:lnTo>
                  <a:pt x="223342" y="2057400"/>
                </a:lnTo>
                <a:lnTo>
                  <a:pt x="216205" y="2070100"/>
                </a:lnTo>
                <a:lnTo>
                  <a:pt x="211053" y="2082800"/>
                </a:lnTo>
                <a:lnTo>
                  <a:pt x="209486" y="2095500"/>
                </a:lnTo>
                <a:lnTo>
                  <a:pt x="217532" y="2095500"/>
                </a:lnTo>
                <a:lnTo>
                  <a:pt x="213237" y="2082800"/>
                </a:lnTo>
                <a:lnTo>
                  <a:pt x="219539" y="2082800"/>
                </a:lnTo>
                <a:lnTo>
                  <a:pt x="224546" y="2070100"/>
                </a:lnTo>
                <a:lnTo>
                  <a:pt x="225565" y="2070100"/>
                </a:lnTo>
                <a:lnTo>
                  <a:pt x="226991" y="2058304"/>
                </a:lnTo>
                <a:lnTo>
                  <a:pt x="226035" y="2057400"/>
                </a:lnTo>
                <a:close/>
              </a:path>
              <a:path w="577215" h="2184400">
                <a:moveTo>
                  <a:pt x="211502" y="2070100"/>
                </a:moveTo>
                <a:lnTo>
                  <a:pt x="206317" y="2082800"/>
                </a:lnTo>
                <a:lnTo>
                  <a:pt x="207626" y="2082800"/>
                </a:lnTo>
                <a:lnTo>
                  <a:pt x="211502" y="2070100"/>
                </a:lnTo>
                <a:close/>
              </a:path>
              <a:path w="577215" h="2184400">
                <a:moveTo>
                  <a:pt x="250658" y="2070100"/>
                </a:moveTo>
                <a:lnTo>
                  <a:pt x="241928" y="2070100"/>
                </a:lnTo>
                <a:lnTo>
                  <a:pt x="241289" y="2082800"/>
                </a:lnTo>
                <a:lnTo>
                  <a:pt x="263001" y="2082800"/>
                </a:lnTo>
                <a:lnTo>
                  <a:pt x="250658" y="2070100"/>
                </a:lnTo>
                <a:close/>
              </a:path>
              <a:path w="577215" h="2184400">
                <a:moveTo>
                  <a:pt x="264398" y="2070100"/>
                </a:moveTo>
                <a:lnTo>
                  <a:pt x="250658" y="2070100"/>
                </a:lnTo>
                <a:lnTo>
                  <a:pt x="263001" y="2082800"/>
                </a:lnTo>
                <a:lnTo>
                  <a:pt x="267992" y="2082800"/>
                </a:lnTo>
                <a:lnTo>
                  <a:pt x="264398" y="2070100"/>
                </a:lnTo>
                <a:close/>
              </a:path>
              <a:path w="577215" h="2184400">
                <a:moveTo>
                  <a:pt x="289268" y="2057400"/>
                </a:moveTo>
                <a:lnTo>
                  <a:pt x="245870" y="2057400"/>
                </a:lnTo>
                <a:lnTo>
                  <a:pt x="249312" y="2070100"/>
                </a:lnTo>
                <a:lnTo>
                  <a:pt x="264398" y="2070100"/>
                </a:lnTo>
                <a:lnTo>
                  <a:pt x="267992" y="2082800"/>
                </a:lnTo>
                <a:lnTo>
                  <a:pt x="291252" y="2082800"/>
                </a:lnTo>
                <a:lnTo>
                  <a:pt x="288736" y="2070100"/>
                </a:lnTo>
                <a:lnTo>
                  <a:pt x="289268" y="2057400"/>
                </a:lnTo>
                <a:close/>
              </a:path>
              <a:path w="577215" h="2184400">
                <a:moveTo>
                  <a:pt x="235221" y="2066092"/>
                </a:moveTo>
                <a:lnTo>
                  <a:pt x="232071" y="2070100"/>
                </a:lnTo>
                <a:lnTo>
                  <a:pt x="239456" y="2070100"/>
                </a:lnTo>
                <a:lnTo>
                  <a:pt x="235221" y="2066092"/>
                </a:lnTo>
                <a:close/>
              </a:path>
              <a:path w="577215" h="2184400">
                <a:moveTo>
                  <a:pt x="245870" y="2057400"/>
                </a:moveTo>
                <a:lnTo>
                  <a:pt x="242054" y="2057400"/>
                </a:lnTo>
                <a:lnTo>
                  <a:pt x="235221" y="2066092"/>
                </a:lnTo>
                <a:lnTo>
                  <a:pt x="239456" y="2070100"/>
                </a:lnTo>
                <a:lnTo>
                  <a:pt x="249312" y="2070100"/>
                </a:lnTo>
                <a:lnTo>
                  <a:pt x="245870" y="2057400"/>
                </a:lnTo>
                <a:close/>
              </a:path>
              <a:path w="577215" h="2184400">
                <a:moveTo>
                  <a:pt x="242054" y="2057400"/>
                </a:moveTo>
                <a:lnTo>
                  <a:pt x="227100" y="2057400"/>
                </a:lnTo>
                <a:lnTo>
                  <a:pt x="226991" y="2058304"/>
                </a:lnTo>
                <a:lnTo>
                  <a:pt x="235221" y="2066092"/>
                </a:lnTo>
                <a:lnTo>
                  <a:pt x="242054" y="2057400"/>
                </a:lnTo>
                <a:close/>
              </a:path>
              <a:path w="577215" h="2184400">
                <a:moveTo>
                  <a:pt x="227100" y="2057400"/>
                </a:moveTo>
                <a:lnTo>
                  <a:pt x="226035" y="2057400"/>
                </a:lnTo>
                <a:lnTo>
                  <a:pt x="226991" y="2058304"/>
                </a:lnTo>
                <a:lnTo>
                  <a:pt x="227100" y="2057400"/>
                </a:lnTo>
                <a:close/>
              </a:path>
              <a:path w="577215" h="2184400">
                <a:moveTo>
                  <a:pt x="293850" y="2044700"/>
                </a:moveTo>
                <a:lnTo>
                  <a:pt x="235289" y="2044700"/>
                </a:lnTo>
                <a:lnTo>
                  <a:pt x="236666" y="2057400"/>
                </a:lnTo>
                <a:lnTo>
                  <a:pt x="296609" y="2057400"/>
                </a:lnTo>
                <a:lnTo>
                  <a:pt x="293850" y="2044700"/>
                </a:lnTo>
                <a:close/>
              </a:path>
              <a:path w="577215" h="2184400">
                <a:moveTo>
                  <a:pt x="311342" y="2032000"/>
                </a:moveTo>
                <a:lnTo>
                  <a:pt x="308565" y="2032000"/>
                </a:lnTo>
                <a:lnTo>
                  <a:pt x="304080" y="2044700"/>
                </a:lnTo>
                <a:lnTo>
                  <a:pt x="299082" y="2044700"/>
                </a:lnTo>
                <a:lnTo>
                  <a:pt x="296609" y="2057400"/>
                </a:lnTo>
                <a:lnTo>
                  <a:pt x="298278" y="2057400"/>
                </a:lnTo>
                <a:lnTo>
                  <a:pt x="304716" y="2044700"/>
                </a:lnTo>
                <a:lnTo>
                  <a:pt x="311342" y="2032000"/>
                </a:lnTo>
                <a:close/>
              </a:path>
              <a:path w="577215" h="2184400">
                <a:moveTo>
                  <a:pt x="260785" y="2006600"/>
                </a:moveTo>
                <a:lnTo>
                  <a:pt x="259333" y="2006600"/>
                </a:lnTo>
                <a:lnTo>
                  <a:pt x="247323" y="2032000"/>
                </a:lnTo>
                <a:lnTo>
                  <a:pt x="243507" y="2044700"/>
                </a:lnTo>
                <a:lnTo>
                  <a:pt x="304080" y="2044700"/>
                </a:lnTo>
                <a:lnTo>
                  <a:pt x="302297" y="2032000"/>
                </a:lnTo>
                <a:lnTo>
                  <a:pt x="251331" y="2032000"/>
                </a:lnTo>
                <a:lnTo>
                  <a:pt x="253943" y="2019300"/>
                </a:lnTo>
                <a:lnTo>
                  <a:pt x="262585" y="2019300"/>
                </a:lnTo>
                <a:lnTo>
                  <a:pt x="260785" y="2006600"/>
                </a:lnTo>
                <a:close/>
              </a:path>
              <a:path w="577215" h="2184400">
                <a:moveTo>
                  <a:pt x="311570" y="2019300"/>
                </a:moveTo>
                <a:lnTo>
                  <a:pt x="253943" y="2019300"/>
                </a:lnTo>
                <a:lnTo>
                  <a:pt x="262376" y="2032000"/>
                </a:lnTo>
                <a:lnTo>
                  <a:pt x="307623" y="2032000"/>
                </a:lnTo>
                <a:lnTo>
                  <a:pt x="311570" y="2019300"/>
                </a:lnTo>
                <a:close/>
              </a:path>
              <a:path w="577215" h="2184400">
                <a:moveTo>
                  <a:pt x="308675" y="1993900"/>
                </a:moveTo>
                <a:lnTo>
                  <a:pt x="263132" y="1993900"/>
                </a:lnTo>
                <a:lnTo>
                  <a:pt x="268741" y="2006600"/>
                </a:lnTo>
                <a:lnTo>
                  <a:pt x="269178" y="2019300"/>
                </a:lnTo>
                <a:lnTo>
                  <a:pt x="298894" y="2019300"/>
                </a:lnTo>
                <a:lnTo>
                  <a:pt x="308675" y="1993900"/>
                </a:lnTo>
                <a:close/>
              </a:path>
              <a:path w="577215" h="2184400">
                <a:moveTo>
                  <a:pt x="299851" y="1930400"/>
                </a:moveTo>
                <a:lnTo>
                  <a:pt x="258730" y="1930400"/>
                </a:lnTo>
                <a:lnTo>
                  <a:pt x="265812" y="1943100"/>
                </a:lnTo>
                <a:lnTo>
                  <a:pt x="274074" y="1955800"/>
                </a:lnTo>
                <a:lnTo>
                  <a:pt x="326443" y="1955800"/>
                </a:lnTo>
                <a:lnTo>
                  <a:pt x="326879" y="1968500"/>
                </a:lnTo>
                <a:lnTo>
                  <a:pt x="323358" y="1981200"/>
                </a:lnTo>
                <a:lnTo>
                  <a:pt x="326793" y="1981200"/>
                </a:lnTo>
                <a:lnTo>
                  <a:pt x="324481" y="1993900"/>
                </a:lnTo>
                <a:lnTo>
                  <a:pt x="316678" y="2006600"/>
                </a:lnTo>
                <a:lnTo>
                  <a:pt x="304855" y="2019300"/>
                </a:lnTo>
                <a:lnTo>
                  <a:pt x="318753" y="2019300"/>
                </a:lnTo>
                <a:lnTo>
                  <a:pt x="325934" y="2006600"/>
                </a:lnTo>
                <a:lnTo>
                  <a:pt x="328428" y="1993900"/>
                </a:lnTo>
                <a:lnTo>
                  <a:pt x="335401" y="1993900"/>
                </a:lnTo>
                <a:lnTo>
                  <a:pt x="341103" y="1981200"/>
                </a:lnTo>
                <a:lnTo>
                  <a:pt x="340148" y="1955800"/>
                </a:lnTo>
                <a:lnTo>
                  <a:pt x="337915" y="1943100"/>
                </a:lnTo>
                <a:lnTo>
                  <a:pt x="299443" y="1943100"/>
                </a:lnTo>
                <a:lnTo>
                  <a:pt x="299851" y="1930400"/>
                </a:lnTo>
                <a:close/>
              </a:path>
              <a:path w="577215" h="2184400">
                <a:moveTo>
                  <a:pt x="298054" y="1968500"/>
                </a:moveTo>
                <a:lnTo>
                  <a:pt x="287362" y="1981200"/>
                </a:lnTo>
                <a:lnTo>
                  <a:pt x="276880" y="1993900"/>
                </a:lnTo>
                <a:lnTo>
                  <a:pt x="308675" y="1993900"/>
                </a:lnTo>
                <a:lnTo>
                  <a:pt x="311929" y="2006600"/>
                </a:lnTo>
                <a:lnTo>
                  <a:pt x="320288" y="1993900"/>
                </a:lnTo>
                <a:lnTo>
                  <a:pt x="326793" y="1981200"/>
                </a:lnTo>
                <a:lnTo>
                  <a:pt x="298938" y="1981200"/>
                </a:lnTo>
                <a:lnTo>
                  <a:pt x="298054" y="1968500"/>
                </a:lnTo>
                <a:close/>
              </a:path>
              <a:path w="577215" h="2184400">
                <a:moveTo>
                  <a:pt x="266682" y="1990081"/>
                </a:moveTo>
                <a:lnTo>
                  <a:pt x="262407" y="1993900"/>
                </a:lnTo>
                <a:lnTo>
                  <a:pt x="266098" y="1993900"/>
                </a:lnTo>
                <a:lnTo>
                  <a:pt x="266682" y="1990081"/>
                </a:lnTo>
                <a:close/>
              </a:path>
              <a:path w="577215" h="2184400">
                <a:moveTo>
                  <a:pt x="276625" y="1981200"/>
                </a:moveTo>
                <a:lnTo>
                  <a:pt x="268709" y="1988270"/>
                </a:lnTo>
                <a:lnTo>
                  <a:pt x="269244" y="1993900"/>
                </a:lnTo>
                <a:lnTo>
                  <a:pt x="276880" y="1993900"/>
                </a:lnTo>
                <a:lnTo>
                  <a:pt x="276625" y="1981200"/>
                </a:lnTo>
                <a:close/>
              </a:path>
              <a:path w="577215" h="2184400">
                <a:moveTo>
                  <a:pt x="268039" y="1981200"/>
                </a:moveTo>
                <a:lnTo>
                  <a:pt x="266682" y="1990081"/>
                </a:lnTo>
                <a:lnTo>
                  <a:pt x="268709" y="1988270"/>
                </a:lnTo>
                <a:lnTo>
                  <a:pt x="268039" y="1981200"/>
                </a:lnTo>
                <a:close/>
              </a:path>
              <a:path w="577215" h="2184400">
                <a:moveTo>
                  <a:pt x="299581" y="1979442"/>
                </a:moveTo>
                <a:lnTo>
                  <a:pt x="298938" y="1981200"/>
                </a:lnTo>
                <a:lnTo>
                  <a:pt x="299750" y="1981200"/>
                </a:lnTo>
                <a:lnTo>
                  <a:pt x="299581" y="1979442"/>
                </a:lnTo>
                <a:close/>
              </a:path>
              <a:path w="577215" h="2184400">
                <a:moveTo>
                  <a:pt x="300418" y="1977159"/>
                </a:moveTo>
                <a:lnTo>
                  <a:pt x="299703" y="1979111"/>
                </a:lnTo>
                <a:lnTo>
                  <a:pt x="299750" y="1981200"/>
                </a:lnTo>
                <a:lnTo>
                  <a:pt x="301460" y="1981200"/>
                </a:lnTo>
                <a:lnTo>
                  <a:pt x="300418" y="1977159"/>
                </a:lnTo>
                <a:close/>
              </a:path>
              <a:path w="577215" h="2184400">
                <a:moveTo>
                  <a:pt x="301328" y="1974676"/>
                </a:moveTo>
                <a:lnTo>
                  <a:pt x="300418" y="1977159"/>
                </a:lnTo>
                <a:lnTo>
                  <a:pt x="301460" y="1981200"/>
                </a:lnTo>
                <a:lnTo>
                  <a:pt x="301328" y="1974676"/>
                </a:lnTo>
                <a:close/>
              </a:path>
              <a:path w="577215" h="2184400">
                <a:moveTo>
                  <a:pt x="323411" y="1955800"/>
                </a:moveTo>
                <a:lnTo>
                  <a:pt x="300946" y="1955800"/>
                </a:lnTo>
                <a:lnTo>
                  <a:pt x="301203" y="1968500"/>
                </a:lnTo>
                <a:lnTo>
                  <a:pt x="303591" y="1968500"/>
                </a:lnTo>
                <a:lnTo>
                  <a:pt x="301328" y="1974676"/>
                </a:lnTo>
                <a:lnTo>
                  <a:pt x="301460" y="1981200"/>
                </a:lnTo>
                <a:lnTo>
                  <a:pt x="318757" y="1981200"/>
                </a:lnTo>
                <a:lnTo>
                  <a:pt x="323411" y="1955800"/>
                </a:lnTo>
                <a:close/>
              </a:path>
              <a:path w="577215" h="2184400">
                <a:moveTo>
                  <a:pt x="298733" y="1970628"/>
                </a:moveTo>
                <a:lnTo>
                  <a:pt x="299581" y="1979442"/>
                </a:lnTo>
                <a:lnTo>
                  <a:pt x="299584" y="1973927"/>
                </a:lnTo>
                <a:lnTo>
                  <a:pt x="298733" y="1970628"/>
                </a:lnTo>
                <a:close/>
              </a:path>
              <a:path w="577215" h="2184400">
                <a:moveTo>
                  <a:pt x="300946" y="1955800"/>
                </a:moveTo>
                <a:lnTo>
                  <a:pt x="299488" y="1955800"/>
                </a:lnTo>
                <a:lnTo>
                  <a:pt x="299191" y="1956723"/>
                </a:lnTo>
                <a:lnTo>
                  <a:pt x="299584" y="1973927"/>
                </a:lnTo>
                <a:lnTo>
                  <a:pt x="300418" y="1977159"/>
                </a:lnTo>
                <a:lnTo>
                  <a:pt x="301328" y="1974676"/>
                </a:lnTo>
                <a:lnTo>
                  <a:pt x="300946" y="1955800"/>
                </a:lnTo>
                <a:close/>
              </a:path>
              <a:path w="577215" h="2184400">
                <a:moveTo>
                  <a:pt x="298529" y="1968500"/>
                </a:moveTo>
                <a:lnTo>
                  <a:pt x="298185" y="1968500"/>
                </a:lnTo>
                <a:lnTo>
                  <a:pt x="298733" y="1970628"/>
                </a:lnTo>
                <a:lnTo>
                  <a:pt x="298529" y="1968500"/>
                </a:lnTo>
                <a:close/>
              </a:path>
              <a:path w="577215" h="2184400">
                <a:moveTo>
                  <a:pt x="275533" y="1955800"/>
                </a:moveTo>
                <a:lnTo>
                  <a:pt x="272171" y="1968500"/>
                </a:lnTo>
                <a:lnTo>
                  <a:pt x="278431" y="1968500"/>
                </a:lnTo>
                <a:lnTo>
                  <a:pt x="275533" y="1955800"/>
                </a:lnTo>
                <a:close/>
              </a:path>
              <a:path w="577215" h="2184400">
                <a:moveTo>
                  <a:pt x="299191" y="1956723"/>
                </a:moveTo>
                <a:lnTo>
                  <a:pt x="295605" y="1967899"/>
                </a:lnTo>
                <a:lnTo>
                  <a:pt x="296073" y="1968500"/>
                </a:lnTo>
                <a:lnTo>
                  <a:pt x="299460" y="1968500"/>
                </a:lnTo>
                <a:lnTo>
                  <a:pt x="299191" y="1956723"/>
                </a:lnTo>
                <a:close/>
              </a:path>
              <a:path w="577215" h="2184400">
                <a:moveTo>
                  <a:pt x="297147" y="1955800"/>
                </a:moveTo>
                <a:lnTo>
                  <a:pt x="286172" y="1955800"/>
                </a:lnTo>
                <a:lnTo>
                  <a:pt x="295511" y="1967779"/>
                </a:lnTo>
                <a:lnTo>
                  <a:pt x="297147" y="1955800"/>
                </a:lnTo>
                <a:close/>
              </a:path>
              <a:path w="577215" h="2184400">
                <a:moveTo>
                  <a:pt x="299488" y="1955800"/>
                </a:moveTo>
                <a:lnTo>
                  <a:pt x="299170" y="1955800"/>
                </a:lnTo>
                <a:lnTo>
                  <a:pt x="299191" y="1956723"/>
                </a:lnTo>
                <a:lnTo>
                  <a:pt x="299488" y="1955800"/>
                </a:lnTo>
                <a:close/>
              </a:path>
              <a:path w="577215" h="2184400">
                <a:moveTo>
                  <a:pt x="308574" y="1905000"/>
                </a:moveTo>
                <a:lnTo>
                  <a:pt x="307758" y="1917700"/>
                </a:lnTo>
                <a:lnTo>
                  <a:pt x="260982" y="1917700"/>
                </a:lnTo>
                <a:lnTo>
                  <a:pt x="272435" y="1930400"/>
                </a:lnTo>
                <a:lnTo>
                  <a:pt x="299851" y="1930400"/>
                </a:lnTo>
                <a:lnTo>
                  <a:pt x="299443" y="1943100"/>
                </a:lnTo>
                <a:lnTo>
                  <a:pt x="329242" y="1943100"/>
                </a:lnTo>
                <a:lnTo>
                  <a:pt x="330198" y="1930400"/>
                </a:lnTo>
                <a:lnTo>
                  <a:pt x="319681" y="1917700"/>
                </a:lnTo>
                <a:lnTo>
                  <a:pt x="308574" y="1905000"/>
                </a:lnTo>
                <a:close/>
              </a:path>
              <a:path w="577215" h="2184400">
                <a:moveTo>
                  <a:pt x="297769" y="1892300"/>
                </a:moveTo>
                <a:lnTo>
                  <a:pt x="263301" y="1892300"/>
                </a:lnTo>
                <a:lnTo>
                  <a:pt x="269943" y="1905000"/>
                </a:lnTo>
                <a:lnTo>
                  <a:pt x="236074" y="1905000"/>
                </a:lnTo>
                <a:lnTo>
                  <a:pt x="237607" y="1917700"/>
                </a:lnTo>
                <a:lnTo>
                  <a:pt x="303684" y="1917700"/>
                </a:lnTo>
                <a:lnTo>
                  <a:pt x="300630" y="1905000"/>
                </a:lnTo>
                <a:lnTo>
                  <a:pt x="297769" y="1892300"/>
                </a:lnTo>
                <a:close/>
              </a:path>
              <a:path w="577215" h="2184400">
                <a:moveTo>
                  <a:pt x="225869" y="1892300"/>
                </a:moveTo>
                <a:lnTo>
                  <a:pt x="228683" y="1905000"/>
                </a:lnTo>
                <a:lnTo>
                  <a:pt x="234173" y="1905000"/>
                </a:lnTo>
                <a:lnTo>
                  <a:pt x="225869" y="1892300"/>
                </a:lnTo>
                <a:close/>
              </a:path>
              <a:path w="577215" h="2184400">
                <a:moveTo>
                  <a:pt x="259502" y="1892300"/>
                </a:moveTo>
                <a:lnTo>
                  <a:pt x="248168" y="1892300"/>
                </a:lnTo>
                <a:lnTo>
                  <a:pt x="243780" y="1905000"/>
                </a:lnTo>
                <a:lnTo>
                  <a:pt x="262099" y="1905000"/>
                </a:lnTo>
                <a:lnTo>
                  <a:pt x="259502" y="1892300"/>
                </a:lnTo>
                <a:close/>
              </a:path>
              <a:path w="577215" h="2184400">
                <a:moveTo>
                  <a:pt x="238842" y="1879600"/>
                </a:moveTo>
                <a:lnTo>
                  <a:pt x="229573" y="1879600"/>
                </a:lnTo>
                <a:lnTo>
                  <a:pt x="228388" y="1892300"/>
                </a:lnTo>
                <a:lnTo>
                  <a:pt x="242943" y="1892300"/>
                </a:lnTo>
                <a:lnTo>
                  <a:pt x="238842" y="1879600"/>
                </a:lnTo>
                <a:close/>
              </a:path>
              <a:path w="577215" h="2184400">
                <a:moveTo>
                  <a:pt x="239305" y="1879600"/>
                </a:moveTo>
                <a:lnTo>
                  <a:pt x="238842" y="1879600"/>
                </a:lnTo>
                <a:lnTo>
                  <a:pt x="242943" y="1892300"/>
                </a:lnTo>
                <a:lnTo>
                  <a:pt x="239305" y="1879600"/>
                </a:lnTo>
                <a:close/>
              </a:path>
              <a:path w="577215" h="2184400">
                <a:moveTo>
                  <a:pt x="270943" y="1854200"/>
                </a:moveTo>
                <a:lnTo>
                  <a:pt x="267504" y="1857905"/>
                </a:lnTo>
                <a:lnTo>
                  <a:pt x="262320" y="1866900"/>
                </a:lnTo>
                <a:lnTo>
                  <a:pt x="277161" y="1866900"/>
                </a:lnTo>
                <a:lnTo>
                  <a:pt x="285093" y="1879600"/>
                </a:lnTo>
                <a:lnTo>
                  <a:pt x="239305" y="1879600"/>
                </a:lnTo>
                <a:lnTo>
                  <a:pt x="242943" y="1892300"/>
                </a:lnTo>
                <a:lnTo>
                  <a:pt x="294274" y="1892300"/>
                </a:lnTo>
                <a:lnTo>
                  <a:pt x="284116" y="1866900"/>
                </a:lnTo>
                <a:lnTo>
                  <a:pt x="270943" y="1854200"/>
                </a:lnTo>
                <a:close/>
              </a:path>
              <a:path w="577215" h="2184400">
                <a:moveTo>
                  <a:pt x="242649" y="1854200"/>
                </a:moveTo>
                <a:lnTo>
                  <a:pt x="215673" y="1854200"/>
                </a:lnTo>
                <a:lnTo>
                  <a:pt x="228839" y="1866900"/>
                </a:lnTo>
                <a:lnTo>
                  <a:pt x="220355" y="1866900"/>
                </a:lnTo>
                <a:lnTo>
                  <a:pt x="222773" y="1879600"/>
                </a:lnTo>
                <a:lnTo>
                  <a:pt x="253166" y="1879600"/>
                </a:lnTo>
                <a:lnTo>
                  <a:pt x="242649" y="1854200"/>
                </a:lnTo>
                <a:close/>
              </a:path>
              <a:path w="577215" h="2184400">
                <a:moveTo>
                  <a:pt x="267504" y="1857905"/>
                </a:moveTo>
                <a:lnTo>
                  <a:pt x="259158" y="1866900"/>
                </a:lnTo>
                <a:lnTo>
                  <a:pt x="253166" y="1879600"/>
                </a:lnTo>
                <a:lnTo>
                  <a:pt x="279776" y="1879600"/>
                </a:lnTo>
                <a:lnTo>
                  <a:pt x="277161" y="1866900"/>
                </a:lnTo>
                <a:lnTo>
                  <a:pt x="262320" y="1866900"/>
                </a:lnTo>
                <a:lnTo>
                  <a:pt x="267504" y="1857905"/>
                </a:lnTo>
                <a:close/>
              </a:path>
              <a:path w="577215" h="2184400">
                <a:moveTo>
                  <a:pt x="248679" y="1854200"/>
                </a:moveTo>
                <a:lnTo>
                  <a:pt x="245734" y="1854200"/>
                </a:lnTo>
                <a:lnTo>
                  <a:pt x="251197" y="1866900"/>
                </a:lnTo>
                <a:lnTo>
                  <a:pt x="251340" y="1866900"/>
                </a:lnTo>
                <a:lnTo>
                  <a:pt x="248679" y="1854200"/>
                </a:lnTo>
                <a:close/>
              </a:path>
              <a:path w="577215" h="2184400">
                <a:moveTo>
                  <a:pt x="270396" y="1841500"/>
                </a:moveTo>
                <a:lnTo>
                  <a:pt x="206482" y="1841500"/>
                </a:lnTo>
                <a:lnTo>
                  <a:pt x="208887" y="1854200"/>
                </a:lnTo>
                <a:lnTo>
                  <a:pt x="255373" y="1854200"/>
                </a:lnTo>
                <a:lnTo>
                  <a:pt x="255282" y="1866900"/>
                </a:lnTo>
                <a:lnTo>
                  <a:pt x="259158" y="1866900"/>
                </a:lnTo>
                <a:lnTo>
                  <a:pt x="267504" y="1857905"/>
                </a:lnTo>
                <a:lnTo>
                  <a:pt x="269640" y="1854200"/>
                </a:lnTo>
                <a:lnTo>
                  <a:pt x="270396" y="1841500"/>
                </a:lnTo>
                <a:close/>
              </a:path>
              <a:path w="577215" h="2184400">
                <a:moveTo>
                  <a:pt x="253983" y="1816100"/>
                </a:moveTo>
                <a:lnTo>
                  <a:pt x="239034" y="1816100"/>
                </a:lnTo>
                <a:lnTo>
                  <a:pt x="243853" y="1828800"/>
                </a:lnTo>
                <a:lnTo>
                  <a:pt x="189735" y="1828800"/>
                </a:lnTo>
                <a:lnTo>
                  <a:pt x="191102" y="1841500"/>
                </a:lnTo>
                <a:lnTo>
                  <a:pt x="198614" y="1854200"/>
                </a:lnTo>
                <a:lnTo>
                  <a:pt x="205874" y="1854200"/>
                </a:lnTo>
                <a:lnTo>
                  <a:pt x="206482" y="1841500"/>
                </a:lnTo>
                <a:lnTo>
                  <a:pt x="256370" y="1841500"/>
                </a:lnTo>
                <a:lnTo>
                  <a:pt x="255100" y="1828800"/>
                </a:lnTo>
                <a:lnTo>
                  <a:pt x="253983" y="1816100"/>
                </a:lnTo>
                <a:close/>
              </a:path>
              <a:path w="577215" h="2184400">
                <a:moveTo>
                  <a:pt x="200628" y="1816100"/>
                </a:moveTo>
                <a:lnTo>
                  <a:pt x="179366" y="1816100"/>
                </a:lnTo>
                <a:lnTo>
                  <a:pt x="187717" y="1828800"/>
                </a:lnTo>
                <a:lnTo>
                  <a:pt x="205001" y="1828800"/>
                </a:lnTo>
                <a:lnTo>
                  <a:pt x="200628" y="1816100"/>
                </a:lnTo>
                <a:close/>
              </a:path>
              <a:path w="577215" h="2184400">
                <a:moveTo>
                  <a:pt x="239034" y="1816100"/>
                </a:moveTo>
                <a:lnTo>
                  <a:pt x="208453" y="1816100"/>
                </a:lnTo>
                <a:lnTo>
                  <a:pt x="205001" y="1828800"/>
                </a:lnTo>
                <a:lnTo>
                  <a:pt x="242632" y="1828800"/>
                </a:lnTo>
                <a:lnTo>
                  <a:pt x="239034" y="1816100"/>
                </a:lnTo>
                <a:close/>
              </a:path>
              <a:path w="577215" h="2184400">
                <a:moveTo>
                  <a:pt x="239034" y="1816100"/>
                </a:moveTo>
                <a:lnTo>
                  <a:pt x="242632" y="1828800"/>
                </a:lnTo>
                <a:lnTo>
                  <a:pt x="243853" y="1828800"/>
                </a:lnTo>
                <a:lnTo>
                  <a:pt x="239034" y="1816100"/>
                </a:lnTo>
                <a:close/>
              </a:path>
              <a:path w="577215" h="2184400">
                <a:moveTo>
                  <a:pt x="235775" y="1790700"/>
                </a:moveTo>
                <a:lnTo>
                  <a:pt x="182592" y="1790700"/>
                </a:lnTo>
                <a:lnTo>
                  <a:pt x="196981" y="1816100"/>
                </a:lnTo>
                <a:lnTo>
                  <a:pt x="240420" y="1816100"/>
                </a:lnTo>
                <a:lnTo>
                  <a:pt x="235775" y="1790700"/>
                </a:lnTo>
                <a:close/>
              </a:path>
              <a:path w="577215" h="2184400">
                <a:moveTo>
                  <a:pt x="159532" y="1778000"/>
                </a:moveTo>
                <a:lnTo>
                  <a:pt x="151971" y="1778000"/>
                </a:lnTo>
                <a:lnTo>
                  <a:pt x="164470" y="1790700"/>
                </a:lnTo>
                <a:lnTo>
                  <a:pt x="166397" y="1790700"/>
                </a:lnTo>
                <a:lnTo>
                  <a:pt x="159532" y="1778000"/>
                </a:lnTo>
                <a:close/>
              </a:path>
              <a:path w="577215" h="2184400">
                <a:moveTo>
                  <a:pt x="217269" y="1765300"/>
                </a:moveTo>
                <a:lnTo>
                  <a:pt x="150488" y="1765300"/>
                </a:lnTo>
                <a:lnTo>
                  <a:pt x="167777" y="1778000"/>
                </a:lnTo>
                <a:lnTo>
                  <a:pt x="166397" y="1790700"/>
                </a:lnTo>
                <a:lnTo>
                  <a:pt x="217890" y="1790700"/>
                </a:lnTo>
                <a:lnTo>
                  <a:pt x="216954" y="1778000"/>
                </a:lnTo>
                <a:lnTo>
                  <a:pt x="217269" y="1765300"/>
                </a:lnTo>
                <a:close/>
              </a:path>
              <a:path w="577215" h="2184400">
                <a:moveTo>
                  <a:pt x="193126" y="1727200"/>
                </a:moveTo>
                <a:lnTo>
                  <a:pt x="130596" y="1727200"/>
                </a:lnTo>
                <a:lnTo>
                  <a:pt x="140433" y="1739900"/>
                </a:lnTo>
                <a:lnTo>
                  <a:pt x="153269" y="1752600"/>
                </a:lnTo>
                <a:lnTo>
                  <a:pt x="147613" y="1765300"/>
                </a:lnTo>
                <a:lnTo>
                  <a:pt x="214403" y="1765300"/>
                </a:lnTo>
                <a:lnTo>
                  <a:pt x="203923" y="1752600"/>
                </a:lnTo>
                <a:lnTo>
                  <a:pt x="207109" y="1752600"/>
                </a:lnTo>
                <a:lnTo>
                  <a:pt x="199043" y="1739900"/>
                </a:lnTo>
                <a:lnTo>
                  <a:pt x="193189" y="1739900"/>
                </a:lnTo>
                <a:lnTo>
                  <a:pt x="193126" y="1727200"/>
                </a:lnTo>
                <a:close/>
              </a:path>
              <a:path w="577215" h="2184400">
                <a:moveTo>
                  <a:pt x="130596" y="1727200"/>
                </a:moveTo>
                <a:lnTo>
                  <a:pt x="111844" y="1727200"/>
                </a:lnTo>
                <a:lnTo>
                  <a:pt x="121739" y="1739900"/>
                </a:lnTo>
                <a:lnTo>
                  <a:pt x="130596" y="1727200"/>
                </a:lnTo>
                <a:close/>
              </a:path>
              <a:path w="577215" h="2184400">
                <a:moveTo>
                  <a:pt x="129418" y="1714500"/>
                </a:moveTo>
                <a:lnTo>
                  <a:pt x="121338" y="1714500"/>
                </a:lnTo>
                <a:lnTo>
                  <a:pt x="118506" y="1727200"/>
                </a:lnTo>
                <a:lnTo>
                  <a:pt x="130480" y="1727200"/>
                </a:lnTo>
                <a:lnTo>
                  <a:pt x="129418" y="1714500"/>
                </a:lnTo>
                <a:close/>
              </a:path>
              <a:path w="577215" h="2184400">
                <a:moveTo>
                  <a:pt x="159001" y="1714500"/>
                </a:moveTo>
                <a:lnTo>
                  <a:pt x="129418" y="1714500"/>
                </a:lnTo>
                <a:lnTo>
                  <a:pt x="133202" y="1727200"/>
                </a:lnTo>
                <a:lnTo>
                  <a:pt x="165312" y="1727200"/>
                </a:lnTo>
                <a:lnTo>
                  <a:pt x="159001" y="1714500"/>
                </a:lnTo>
                <a:close/>
              </a:path>
              <a:path w="577215" h="2184400">
                <a:moveTo>
                  <a:pt x="104448" y="1689100"/>
                </a:moveTo>
                <a:lnTo>
                  <a:pt x="93137" y="1689100"/>
                </a:lnTo>
                <a:lnTo>
                  <a:pt x="97471" y="1697937"/>
                </a:lnTo>
                <a:lnTo>
                  <a:pt x="102734" y="1701800"/>
                </a:lnTo>
                <a:lnTo>
                  <a:pt x="117146" y="1714500"/>
                </a:lnTo>
                <a:lnTo>
                  <a:pt x="130267" y="1714500"/>
                </a:lnTo>
                <a:lnTo>
                  <a:pt x="112833" y="1701800"/>
                </a:lnTo>
                <a:lnTo>
                  <a:pt x="104448" y="1689100"/>
                </a:lnTo>
                <a:close/>
              </a:path>
              <a:path w="577215" h="2184400">
                <a:moveTo>
                  <a:pt x="164732" y="1676400"/>
                </a:moveTo>
                <a:lnTo>
                  <a:pt x="101329" y="1676400"/>
                </a:lnTo>
                <a:lnTo>
                  <a:pt x="125760" y="1701800"/>
                </a:lnTo>
                <a:lnTo>
                  <a:pt x="132947" y="1714500"/>
                </a:lnTo>
                <a:lnTo>
                  <a:pt x="177493" y="1714500"/>
                </a:lnTo>
                <a:lnTo>
                  <a:pt x="174906" y="1701800"/>
                </a:lnTo>
                <a:lnTo>
                  <a:pt x="158405" y="1701800"/>
                </a:lnTo>
                <a:lnTo>
                  <a:pt x="160481" y="1689100"/>
                </a:lnTo>
                <a:lnTo>
                  <a:pt x="164732" y="1676400"/>
                </a:lnTo>
                <a:close/>
              </a:path>
              <a:path w="577215" h="2184400">
                <a:moveTo>
                  <a:pt x="93936" y="1695343"/>
                </a:moveTo>
                <a:lnTo>
                  <a:pt x="94763" y="1701800"/>
                </a:lnTo>
                <a:lnTo>
                  <a:pt x="99365" y="1701800"/>
                </a:lnTo>
                <a:lnTo>
                  <a:pt x="97471" y="1697937"/>
                </a:lnTo>
                <a:lnTo>
                  <a:pt x="93936" y="1695343"/>
                </a:lnTo>
                <a:close/>
              </a:path>
              <a:path w="577215" h="2184400">
                <a:moveTo>
                  <a:pt x="167394" y="1689100"/>
                </a:moveTo>
                <a:lnTo>
                  <a:pt x="168350" y="1701800"/>
                </a:lnTo>
                <a:lnTo>
                  <a:pt x="171333" y="1701800"/>
                </a:lnTo>
                <a:lnTo>
                  <a:pt x="167394" y="1689100"/>
                </a:lnTo>
                <a:close/>
              </a:path>
              <a:path w="577215" h="2184400">
                <a:moveTo>
                  <a:pt x="96063" y="1676400"/>
                </a:moveTo>
                <a:lnTo>
                  <a:pt x="84063" y="1676400"/>
                </a:lnTo>
                <a:lnTo>
                  <a:pt x="85428" y="1689100"/>
                </a:lnTo>
                <a:lnTo>
                  <a:pt x="93936" y="1695343"/>
                </a:lnTo>
                <a:lnTo>
                  <a:pt x="93137" y="1689100"/>
                </a:lnTo>
                <a:lnTo>
                  <a:pt x="104448" y="1689100"/>
                </a:lnTo>
                <a:lnTo>
                  <a:pt x="96063" y="1676400"/>
                </a:lnTo>
                <a:close/>
              </a:path>
              <a:path w="577215" h="2184400">
                <a:moveTo>
                  <a:pt x="119898" y="1663700"/>
                </a:moveTo>
                <a:lnTo>
                  <a:pt x="81985" y="1663700"/>
                </a:lnTo>
                <a:lnTo>
                  <a:pt x="79107" y="1676400"/>
                </a:lnTo>
                <a:lnTo>
                  <a:pt x="145476" y="1676400"/>
                </a:lnTo>
                <a:lnTo>
                  <a:pt x="119898" y="1663700"/>
                </a:lnTo>
                <a:close/>
              </a:path>
              <a:path w="577215" h="2184400">
                <a:moveTo>
                  <a:pt x="110050" y="1612900"/>
                </a:moveTo>
                <a:lnTo>
                  <a:pt x="55878" y="1612900"/>
                </a:lnTo>
                <a:lnTo>
                  <a:pt x="68084" y="1625600"/>
                </a:lnTo>
                <a:lnTo>
                  <a:pt x="75214" y="1638300"/>
                </a:lnTo>
                <a:lnTo>
                  <a:pt x="64162" y="1638300"/>
                </a:lnTo>
                <a:lnTo>
                  <a:pt x="61322" y="1651000"/>
                </a:lnTo>
                <a:lnTo>
                  <a:pt x="87203" y="1663700"/>
                </a:lnTo>
                <a:lnTo>
                  <a:pt x="145931" y="1663700"/>
                </a:lnTo>
                <a:lnTo>
                  <a:pt x="136031" y="1651000"/>
                </a:lnTo>
                <a:lnTo>
                  <a:pt x="120656" y="1638300"/>
                </a:lnTo>
                <a:lnTo>
                  <a:pt x="114036" y="1625600"/>
                </a:lnTo>
                <a:lnTo>
                  <a:pt x="123172" y="1625600"/>
                </a:lnTo>
                <a:lnTo>
                  <a:pt x="110050" y="1612900"/>
                </a:lnTo>
                <a:close/>
              </a:path>
              <a:path w="577215" h="2184400">
                <a:moveTo>
                  <a:pt x="50794" y="1625600"/>
                </a:moveTo>
                <a:lnTo>
                  <a:pt x="55196" y="1638300"/>
                </a:lnTo>
                <a:lnTo>
                  <a:pt x="67325" y="1638300"/>
                </a:lnTo>
                <a:lnTo>
                  <a:pt x="50794" y="1625600"/>
                </a:lnTo>
                <a:close/>
              </a:path>
              <a:path w="577215" h="2184400">
                <a:moveTo>
                  <a:pt x="123172" y="1625600"/>
                </a:moveTo>
                <a:lnTo>
                  <a:pt x="114036" y="1625600"/>
                </a:lnTo>
                <a:lnTo>
                  <a:pt x="128026" y="1638300"/>
                </a:lnTo>
                <a:lnTo>
                  <a:pt x="123172" y="1625600"/>
                </a:lnTo>
                <a:close/>
              </a:path>
              <a:path w="577215" h="2184400">
                <a:moveTo>
                  <a:pt x="49871" y="1612900"/>
                </a:moveTo>
                <a:lnTo>
                  <a:pt x="44851" y="1612900"/>
                </a:lnTo>
                <a:lnTo>
                  <a:pt x="42475" y="1625600"/>
                </a:lnTo>
                <a:lnTo>
                  <a:pt x="56150" y="1625600"/>
                </a:lnTo>
                <a:lnTo>
                  <a:pt x="49871" y="1612900"/>
                </a:lnTo>
                <a:close/>
              </a:path>
              <a:path w="577215" h="2184400">
                <a:moveTo>
                  <a:pt x="39751" y="1600200"/>
                </a:moveTo>
                <a:lnTo>
                  <a:pt x="32945" y="1600200"/>
                </a:lnTo>
                <a:lnTo>
                  <a:pt x="34423" y="1612900"/>
                </a:lnTo>
                <a:lnTo>
                  <a:pt x="41594" y="1612900"/>
                </a:lnTo>
                <a:lnTo>
                  <a:pt x="39751" y="1600200"/>
                </a:lnTo>
                <a:close/>
              </a:path>
              <a:path w="577215" h="2184400">
                <a:moveTo>
                  <a:pt x="106282" y="1600200"/>
                </a:moveTo>
                <a:lnTo>
                  <a:pt x="43287" y="1600200"/>
                </a:lnTo>
                <a:lnTo>
                  <a:pt x="49871" y="1612900"/>
                </a:lnTo>
                <a:lnTo>
                  <a:pt x="114088" y="1612900"/>
                </a:lnTo>
                <a:lnTo>
                  <a:pt x="106282" y="1600200"/>
                </a:lnTo>
                <a:close/>
              </a:path>
              <a:path w="577215" h="2184400">
                <a:moveTo>
                  <a:pt x="51620" y="1594900"/>
                </a:moveTo>
                <a:lnTo>
                  <a:pt x="45172" y="1600200"/>
                </a:lnTo>
                <a:lnTo>
                  <a:pt x="51873" y="1600200"/>
                </a:lnTo>
                <a:lnTo>
                  <a:pt x="51620" y="1594900"/>
                </a:lnTo>
                <a:close/>
              </a:path>
              <a:path w="577215" h="2184400">
                <a:moveTo>
                  <a:pt x="158045" y="1549400"/>
                </a:moveTo>
                <a:lnTo>
                  <a:pt x="101771" y="1549400"/>
                </a:lnTo>
                <a:lnTo>
                  <a:pt x="96221" y="1562100"/>
                </a:lnTo>
                <a:lnTo>
                  <a:pt x="82220" y="1574800"/>
                </a:lnTo>
                <a:lnTo>
                  <a:pt x="71979" y="1574800"/>
                </a:lnTo>
                <a:lnTo>
                  <a:pt x="60623" y="1587500"/>
                </a:lnTo>
                <a:lnTo>
                  <a:pt x="53735" y="1593161"/>
                </a:lnTo>
                <a:lnTo>
                  <a:pt x="56806" y="1600200"/>
                </a:lnTo>
                <a:lnTo>
                  <a:pt x="118058" y="1600200"/>
                </a:lnTo>
                <a:lnTo>
                  <a:pt x="104382" y="1587500"/>
                </a:lnTo>
                <a:lnTo>
                  <a:pt x="132369" y="1587500"/>
                </a:lnTo>
                <a:lnTo>
                  <a:pt x="139556" y="1574800"/>
                </a:lnTo>
                <a:lnTo>
                  <a:pt x="150769" y="1562100"/>
                </a:lnTo>
                <a:lnTo>
                  <a:pt x="155102" y="1562100"/>
                </a:lnTo>
                <a:lnTo>
                  <a:pt x="158045" y="1549400"/>
                </a:lnTo>
                <a:close/>
              </a:path>
              <a:path w="577215" h="2184400">
                <a:moveTo>
                  <a:pt x="51265" y="1587500"/>
                </a:moveTo>
                <a:lnTo>
                  <a:pt x="51620" y="1594900"/>
                </a:lnTo>
                <a:lnTo>
                  <a:pt x="53735" y="1593161"/>
                </a:lnTo>
                <a:lnTo>
                  <a:pt x="51265" y="1587500"/>
                </a:lnTo>
                <a:close/>
              </a:path>
              <a:path w="577215" h="2184400">
                <a:moveTo>
                  <a:pt x="57356" y="1574800"/>
                </a:moveTo>
                <a:lnTo>
                  <a:pt x="51740" y="1574800"/>
                </a:lnTo>
                <a:lnTo>
                  <a:pt x="48753" y="1587500"/>
                </a:lnTo>
                <a:lnTo>
                  <a:pt x="57356" y="1574800"/>
                </a:lnTo>
                <a:close/>
              </a:path>
              <a:path w="577215" h="2184400">
                <a:moveTo>
                  <a:pt x="168699" y="1536700"/>
                </a:moveTo>
                <a:lnTo>
                  <a:pt x="97756" y="1536700"/>
                </a:lnTo>
                <a:lnTo>
                  <a:pt x="91947" y="1549400"/>
                </a:lnTo>
                <a:lnTo>
                  <a:pt x="161881" y="1549400"/>
                </a:lnTo>
                <a:lnTo>
                  <a:pt x="168699" y="1536700"/>
                </a:lnTo>
                <a:close/>
              </a:path>
              <a:path w="577215" h="2184400">
                <a:moveTo>
                  <a:pt x="99102" y="1524000"/>
                </a:moveTo>
                <a:lnTo>
                  <a:pt x="95532" y="1536700"/>
                </a:lnTo>
                <a:lnTo>
                  <a:pt x="101142" y="1536700"/>
                </a:lnTo>
                <a:lnTo>
                  <a:pt x="99102" y="1524000"/>
                </a:lnTo>
                <a:close/>
              </a:path>
              <a:path w="577215" h="2184400">
                <a:moveTo>
                  <a:pt x="114211" y="1524000"/>
                </a:moveTo>
                <a:lnTo>
                  <a:pt x="110906" y="1524000"/>
                </a:lnTo>
                <a:lnTo>
                  <a:pt x="106228" y="1536700"/>
                </a:lnTo>
                <a:lnTo>
                  <a:pt x="114211" y="1524000"/>
                </a:lnTo>
                <a:close/>
              </a:path>
              <a:path w="577215" h="2184400">
                <a:moveTo>
                  <a:pt x="155279" y="1524000"/>
                </a:moveTo>
                <a:lnTo>
                  <a:pt x="120488" y="1524000"/>
                </a:lnTo>
                <a:lnTo>
                  <a:pt x="107675" y="1536700"/>
                </a:lnTo>
                <a:lnTo>
                  <a:pt x="144688" y="1536700"/>
                </a:lnTo>
                <a:lnTo>
                  <a:pt x="155279" y="1524000"/>
                </a:lnTo>
                <a:close/>
              </a:path>
              <a:path w="577215" h="2184400">
                <a:moveTo>
                  <a:pt x="186713" y="1511300"/>
                </a:moveTo>
                <a:lnTo>
                  <a:pt x="115132" y="1511300"/>
                </a:lnTo>
                <a:lnTo>
                  <a:pt x="118930" y="1524000"/>
                </a:lnTo>
                <a:lnTo>
                  <a:pt x="174332" y="1524000"/>
                </a:lnTo>
                <a:lnTo>
                  <a:pt x="166051" y="1536700"/>
                </a:lnTo>
                <a:lnTo>
                  <a:pt x="178052" y="1536700"/>
                </a:lnTo>
                <a:lnTo>
                  <a:pt x="189493" y="1524000"/>
                </a:lnTo>
                <a:lnTo>
                  <a:pt x="186713" y="1511300"/>
                </a:lnTo>
                <a:close/>
              </a:path>
              <a:path w="577215" h="2184400">
                <a:moveTo>
                  <a:pt x="144231" y="1485900"/>
                </a:moveTo>
                <a:lnTo>
                  <a:pt x="133285" y="1498600"/>
                </a:lnTo>
                <a:lnTo>
                  <a:pt x="121751" y="1511300"/>
                </a:lnTo>
                <a:lnTo>
                  <a:pt x="197362" y="1511300"/>
                </a:lnTo>
                <a:lnTo>
                  <a:pt x="211614" y="1498600"/>
                </a:lnTo>
                <a:lnTo>
                  <a:pt x="155616" y="1498600"/>
                </a:lnTo>
                <a:lnTo>
                  <a:pt x="144231" y="1485900"/>
                </a:lnTo>
                <a:close/>
              </a:path>
              <a:path w="577215" h="2184400">
                <a:moveTo>
                  <a:pt x="205015" y="1485900"/>
                </a:moveTo>
                <a:lnTo>
                  <a:pt x="157323" y="1485900"/>
                </a:lnTo>
                <a:lnTo>
                  <a:pt x="155616" y="1498600"/>
                </a:lnTo>
                <a:lnTo>
                  <a:pt x="200078" y="1498600"/>
                </a:lnTo>
                <a:lnTo>
                  <a:pt x="205015" y="1485900"/>
                </a:lnTo>
                <a:close/>
              </a:path>
              <a:path w="577215" h="2184400">
                <a:moveTo>
                  <a:pt x="220341" y="1485900"/>
                </a:moveTo>
                <a:lnTo>
                  <a:pt x="205832" y="1485900"/>
                </a:lnTo>
                <a:lnTo>
                  <a:pt x="202268" y="1498600"/>
                </a:lnTo>
                <a:lnTo>
                  <a:pt x="211205" y="1498600"/>
                </a:lnTo>
                <a:lnTo>
                  <a:pt x="220341" y="1485900"/>
                </a:lnTo>
                <a:close/>
              </a:path>
              <a:path w="577215" h="2184400">
                <a:moveTo>
                  <a:pt x="153416" y="1473200"/>
                </a:moveTo>
                <a:lnTo>
                  <a:pt x="146976" y="1473200"/>
                </a:lnTo>
                <a:lnTo>
                  <a:pt x="143324" y="1485900"/>
                </a:lnTo>
                <a:lnTo>
                  <a:pt x="153416" y="1473200"/>
                </a:lnTo>
                <a:close/>
              </a:path>
              <a:path w="577215" h="2184400">
                <a:moveTo>
                  <a:pt x="164658" y="1476835"/>
                </a:moveTo>
                <a:lnTo>
                  <a:pt x="158235" y="1485900"/>
                </a:lnTo>
                <a:lnTo>
                  <a:pt x="168384" y="1485900"/>
                </a:lnTo>
                <a:lnTo>
                  <a:pt x="164658" y="1476835"/>
                </a:lnTo>
                <a:close/>
              </a:path>
              <a:path w="577215" h="2184400">
                <a:moveTo>
                  <a:pt x="227034" y="1473200"/>
                </a:moveTo>
                <a:lnTo>
                  <a:pt x="170584" y="1473200"/>
                </a:lnTo>
                <a:lnTo>
                  <a:pt x="171590" y="1485900"/>
                </a:lnTo>
                <a:lnTo>
                  <a:pt x="203743" y="1485900"/>
                </a:lnTo>
                <a:lnTo>
                  <a:pt x="226225" y="1474039"/>
                </a:lnTo>
                <a:lnTo>
                  <a:pt x="227034" y="1473200"/>
                </a:lnTo>
                <a:close/>
              </a:path>
              <a:path w="577215" h="2184400">
                <a:moveTo>
                  <a:pt x="226225" y="1474039"/>
                </a:moveTo>
                <a:lnTo>
                  <a:pt x="203743" y="1485900"/>
                </a:lnTo>
                <a:lnTo>
                  <a:pt x="214783" y="1485900"/>
                </a:lnTo>
                <a:lnTo>
                  <a:pt x="226225" y="1474039"/>
                </a:lnTo>
                <a:close/>
              </a:path>
              <a:path w="577215" h="2184400">
                <a:moveTo>
                  <a:pt x="227815" y="1473200"/>
                </a:moveTo>
                <a:lnTo>
                  <a:pt x="226225" y="1474039"/>
                </a:lnTo>
                <a:lnTo>
                  <a:pt x="214783" y="1485900"/>
                </a:lnTo>
                <a:lnTo>
                  <a:pt x="229163" y="1485900"/>
                </a:lnTo>
                <a:lnTo>
                  <a:pt x="227815" y="1473200"/>
                </a:lnTo>
                <a:close/>
              </a:path>
              <a:path w="577215" h="2184400">
                <a:moveTo>
                  <a:pt x="167234" y="1473200"/>
                </a:moveTo>
                <a:lnTo>
                  <a:pt x="163163" y="1473200"/>
                </a:lnTo>
                <a:lnTo>
                  <a:pt x="164658" y="1476835"/>
                </a:lnTo>
                <a:lnTo>
                  <a:pt x="167234" y="1473200"/>
                </a:lnTo>
                <a:close/>
              </a:path>
              <a:path w="577215" h="2184400">
                <a:moveTo>
                  <a:pt x="228676" y="1460500"/>
                </a:moveTo>
                <a:lnTo>
                  <a:pt x="174214" y="1460500"/>
                </a:lnTo>
                <a:lnTo>
                  <a:pt x="167234" y="1473200"/>
                </a:lnTo>
                <a:lnTo>
                  <a:pt x="226182" y="1473200"/>
                </a:lnTo>
                <a:lnTo>
                  <a:pt x="228676" y="1460500"/>
                </a:lnTo>
                <a:close/>
              </a:path>
              <a:path w="577215" h="2184400">
                <a:moveTo>
                  <a:pt x="262883" y="1435100"/>
                </a:moveTo>
                <a:lnTo>
                  <a:pt x="199767" y="1435100"/>
                </a:lnTo>
                <a:lnTo>
                  <a:pt x="184025" y="1447034"/>
                </a:lnTo>
                <a:lnTo>
                  <a:pt x="183921" y="1447800"/>
                </a:lnTo>
                <a:lnTo>
                  <a:pt x="177721" y="1447800"/>
                </a:lnTo>
                <a:lnTo>
                  <a:pt x="174431" y="1460500"/>
                </a:lnTo>
                <a:lnTo>
                  <a:pt x="238564" y="1460500"/>
                </a:lnTo>
                <a:lnTo>
                  <a:pt x="234564" y="1473200"/>
                </a:lnTo>
                <a:lnTo>
                  <a:pt x="235941" y="1473200"/>
                </a:lnTo>
                <a:lnTo>
                  <a:pt x="249094" y="1460500"/>
                </a:lnTo>
                <a:lnTo>
                  <a:pt x="256250" y="1447800"/>
                </a:lnTo>
                <a:lnTo>
                  <a:pt x="262883" y="1435100"/>
                </a:lnTo>
                <a:close/>
              </a:path>
              <a:path w="577215" h="2184400">
                <a:moveTo>
                  <a:pt x="185652" y="1435100"/>
                </a:moveTo>
                <a:lnTo>
                  <a:pt x="175534" y="1447800"/>
                </a:lnTo>
                <a:lnTo>
                  <a:pt x="183016" y="1447800"/>
                </a:lnTo>
                <a:lnTo>
                  <a:pt x="184025" y="1447034"/>
                </a:lnTo>
                <a:lnTo>
                  <a:pt x="185652" y="1435100"/>
                </a:lnTo>
                <a:close/>
              </a:path>
              <a:path w="577215" h="2184400">
                <a:moveTo>
                  <a:pt x="213213" y="1411742"/>
                </a:moveTo>
                <a:lnTo>
                  <a:pt x="197312" y="1422400"/>
                </a:lnTo>
                <a:lnTo>
                  <a:pt x="187254" y="1435100"/>
                </a:lnTo>
                <a:lnTo>
                  <a:pt x="203474" y="1422400"/>
                </a:lnTo>
                <a:lnTo>
                  <a:pt x="216341" y="1422400"/>
                </a:lnTo>
                <a:lnTo>
                  <a:pt x="213213" y="1411742"/>
                </a:lnTo>
                <a:close/>
              </a:path>
              <a:path w="577215" h="2184400">
                <a:moveTo>
                  <a:pt x="263467" y="1422400"/>
                </a:moveTo>
                <a:lnTo>
                  <a:pt x="203474" y="1422400"/>
                </a:lnTo>
                <a:lnTo>
                  <a:pt x="211386" y="1435100"/>
                </a:lnTo>
                <a:lnTo>
                  <a:pt x="257274" y="1435100"/>
                </a:lnTo>
                <a:lnTo>
                  <a:pt x="263467" y="1422400"/>
                </a:lnTo>
                <a:close/>
              </a:path>
              <a:path w="577215" h="2184400">
                <a:moveTo>
                  <a:pt x="268326" y="1422400"/>
                </a:moveTo>
                <a:lnTo>
                  <a:pt x="263467" y="1422400"/>
                </a:lnTo>
                <a:lnTo>
                  <a:pt x="264403" y="1435100"/>
                </a:lnTo>
                <a:lnTo>
                  <a:pt x="272640" y="1435100"/>
                </a:lnTo>
                <a:lnTo>
                  <a:pt x="268326" y="1422400"/>
                </a:lnTo>
                <a:close/>
              </a:path>
              <a:path w="577215" h="2184400">
                <a:moveTo>
                  <a:pt x="280866" y="1409700"/>
                </a:moveTo>
                <a:lnTo>
                  <a:pt x="224225" y="1409700"/>
                </a:lnTo>
                <a:lnTo>
                  <a:pt x="216341" y="1422400"/>
                </a:lnTo>
                <a:lnTo>
                  <a:pt x="268682" y="1422400"/>
                </a:lnTo>
                <a:lnTo>
                  <a:pt x="280866" y="1409700"/>
                </a:lnTo>
                <a:close/>
              </a:path>
              <a:path w="577215" h="2184400">
                <a:moveTo>
                  <a:pt x="307641" y="1384300"/>
                </a:moveTo>
                <a:lnTo>
                  <a:pt x="251287" y="1384300"/>
                </a:lnTo>
                <a:lnTo>
                  <a:pt x="235609" y="1409700"/>
                </a:lnTo>
                <a:lnTo>
                  <a:pt x="280866" y="1409700"/>
                </a:lnTo>
                <a:lnTo>
                  <a:pt x="275602" y="1422400"/>
                </a:lnTo>
                <a:lnTo>
                  <a:pt x="292565" y="1409700"/>
                </a:lnTo>
                <a:lnTo>
                  <a:pt x="309804" y="1397000"/>
                </a:lnTo>
                <a:lnTo>
                  <a:pt x="305368" y="1397000"/>
                </a:lnTo>
                <a:lnTo>
                  <a:pt x="307641" y="1384300"/>
                </a:lnTo>
                <a:close/>
              </a:path>
              <a:path w="577215" h="2184400">
                <a:moveTo>
                  <a:pt x="216261" y="1409700"/>
                </a:moveTo>
                <a:lnTo>
                  <a:pt x="212613" y="1409700"/>
                </a:lnTo>
                <a:lnTo>
                  <a:pt x="213213" y="1411742"/>
                </a:lnTo>
                <a:lnTo>
                  <a:pt x="216261" y="1409700"/>
                </a:lnTo>
                <a:close/>
              </a:path>
              <a:path w="577215" h="2184400">
                <a:moveTo>
                  <a:pt x="226711" y="1397000"/>
                </a:moveTo>
                <a:lnTo>
                  <a:pt x="216261" y="1409700"/>
                </a:lnTo>
                <a:lnTo>
                  <a:pt x="223167" y="1409700"/>
                </a:lnTo>
                <a:lnTo>
                  <a:pt x="226711" y="1397000"/>
                </a:lnTo>
                <a:close/>
              </a:path>
              <a:path w="577215" h="2184400">
                <a:moveTo>
                  <a:pt x="231183" y="1384300"/>
                </a:moveTo>
                <a:lnTo>
                  <a:pt x="228390" y="1384300"/>
                </a:lnTo>
                <a:lnTo>
                  <a:pt x="224767" y="1397000"/>
                </a:lnTo>
                <a:lnTo>
                  <a:pt x="231362" y="1397000"/>
                </a:lnTo>
                <a:lnTo>
                  <a:pt x="231183" y="1384300"/>
                </a:lnTo>
                <a:close/>
              </a:path>
              <a:path w="577215" h="2184400">
                <a:moveTo>
                  <a:pt x="329214" y="1371600"/>
                </a:moveTo>
                <a:lnTo>
                  <a:pt x="260515" y="1371600"/>
                </a:lnTo>
                <a:lnTo>
                  <a:pt x="244198" y="1384300"/>
                </a:lnTo>
                <a:lnTo>
                  <a:pt x="320516" y="1384300"/>
                </a:lnTo>
                <a:lnTo>
                  <a:pt x="329214" y="1371600"/>
                </a:lnTo>
                <a:close/>
              </a:path>
              <a:path w="577215" h="2184400">
                <a:moveTo>
                  <a:pt x="292306" y="1358900"/>
                </a:moveTo>
                <a:lnTo>
                  <a:pt x="278026" y="1358900"/>
                </a:lnTo>
                <a:lnTo>
                  <a:pt x="268721" y="1371600"/>
                </a:lnTo>
                <a:lnTo>
                  <a:pt x="280582" y="1371600"/>
                </a:lnTo>
                <a:lnTo>
                  <a:pt x="292306" y="1358900"/>
                </a:lnTo>
                <a:close/>
              </a:path>
              <a:path w="577215" h="2184400">
                <a:moveTo>
                  <a:pt x="351379" y="1346200"/>
                </a:moveTo>
                <a:lnTo>
                  <a:pt x="343277" y="1346200"/>
                </a:lnTo>
                <a:lnTo>
                  <a:pt x="339431" y="1358900"/>
                </a:lnTo>
                <a:lnTo>
                  <a:pt x="292306" y="1358900"/>
                </a:lnTo>
                <a:lnTo>
                  <a:pt x="295758" y="1371600"/>
                </a:lnTo>
                <a:lnTo>
                  <a:pt x="329418" y="1371600"/>
                </a:lnTo>
                <a:lnTo>
                  <a:pt x="343604" y="1358900"/>
                </a:lnTo>
                <a:lnTo>
                  <a:pt x="351379" y="1346200"/>
                </a:lnTo>
                <a:close/>
              </a:path>
              <a:path w="577215" h="2184400">
                <a:moveTo>
                  <a:pt x="342153" y="1346200"/>
                </a:moveTo>
                <a:lnTo>
                  <a:pt x="266730" y="1346200"/>
                </a:lnTo>
                <a:lnTo>
                  <a:pt x="271241" y="1358900"/>
                </a:lnTo>
                <a:lnTo>
                  <a:pt x="339431" y="1358900"/>
                </a:lnTo>
                <a:lnTo>
                  <a:pt x="342153" y="1346200"/>
                </a:lnTo>
                <a:close/>
              </a:path>
              <a:path w="577215" h="2184400">
                <a:moveTo>
                  <a:pt x="373556" y="1320800"/>
                </a:moveTo>
                <a:lnTo>
                  <a:pt x="291107" y="1320800"/>
                </a:lnTo>
                <a:lnTo>
                  <a:pt x="291765" y="1333500"/>
                </a:lnTo>
                <a:lnTo>
                  <a:pt x="296456" y="1346200"/>
                </a:lnTo>
                <a:lnTo>
                  <a:pt x="352888" y="1346200"/>
                </a:lnTo>
                <a:lnTo>
                  <a:pt x="364092" y="1333500"/>
                </a:lnTo>
                <a:lnTo>
                  <a:pt x="373556" y="1320800"/>
                </a:lnTo>
                <a:close/>
              </a:path>
              <a:path w="577215" h="2184400">
                <a:moveTo>
                  <a:pt x="300718" y="1308100"/>
                </a:moveTo>
                <a:lnTo>
                  <a:pt x="296870" y="1308100"/>
                </a:lnTo>
                <a:lnTo>
                  <a:pt x="296953" y="1320800"/>
                </a:lnTo>
                <a:lnTo>
                  <a:pt x="300718" y="1308100"/>
                </a:lnTo>
                <a:close/>
              </a:path>
              <a:path w="577215" h="2184400">
                <a:moveTo>
                  <a:pt x="389945" y="1308100"/>
                </a:moveTo>
                <a:lnTo>
                  <a:pt x="312592" y="1308100"/>
                </a:lnTo>
                <a:lnTo>
                  <a:pt x="303256" y="1320800"/>
                </a:lnTo>
                <a:lnTo>
                  <a:pt x="368619" y="1320800"/>
                </a:lnTo>
                <a:lnTo>
                  <a:pt x="389945" y="1308100"/>
                </a:lnTo>
                <a:close/>
              </a:path>
              <a:path w="577215" h="2184400">
                <a:moveTo>
                  <a:pt x="369923" y="1295400"/>
                </a:moveTo>
                <a:lnTo>
                  <a:pt x="324469" y="1295400"/>
                </a:lnTo>
                <a:lnTo>
                  <a:pt x="301954" y="1308100"/>
                </a:lnTo>
                <a:lnTo>
                  <a:pt x="366453" y="1308100"/>
                </a:lnTo>
                <a:lnTo>
                  <a:pt x="369923" y="1295400"/>
                </a:lnTo>
                <a:close/>
              </a:path>
              <a:path w="577215" h="2184400">
                <a:moveTo>
                  <a:pt x="410900" y="1282700"/>
                </a:moveTo>
                <a:lnTo>
                  <a:pt x="329761" y="1282700"/>
                </a:lnTo>
                <a:lnTo>
                  <a:pt x="332363" y="1295400"/>
                </a:lnTo>
                <a:lnTo>
                  <a:pt x="407445" y="1295400"/>
                </a:lnTo>
                <a:lnTo>
                  <a:pt x="410900" y="1282700"/>
                </a:lnTo>
                <a:close/>
              </a:path>
              <a:path w="577215" h="2184400">
                <a:moveTo>
                  <a:pt x="423721" y="1257300"/>
                </a:moveTo>
                <a:lnTo>
                  <a:pt x="362064" y="1257300"/>
                </a:lnTo>
                <a:lnTo>
                  <a:pt x="346111" y="1270000"/>
                </a:lnTo>
                <a:lnTo>
                  <a:pt x="341418" y="1282700"/>
                </a:lnTo>
                <a:lnTo>
                  <a:pt x="411004" y="1282700"/>
                </a:lnTo>
                <a:lnTo>
                  <a:pt x="415958" y="1270000"/>
                </a:lnTo>
                <a:lnTo>
                  <a:pt x="416545" y="1270000"/>
                </a:lnTo>
                <a:lnTo>
                  <a:pt x="423721" y="1257300"/>
                </a:lnTo>
                <a:close/>
              </a:path>
              <a:path w="577215" h="2184400">
                <a:moveTo>
                  <a:pt x="424217" y="1269123"/>
                </a:moveTo>
                <a:lnTo>
                  <a:pt x="423600" y="1270000"/>
                </a:lnTo>
                <a:lnTo>
                  <a:pt x="424254" y="1270000"/>
                </a:lnTo>
                <a:lnTo>
                  <a:pt x="424217" y="1269123"/>
                </a:lnTo>
                <a:close/>
              </a:path>
              <a:path w="577215" h="2184400">
                <a:moveTo>
                  <a:pt x="432556" y="1257300"/>
                </a:moveTo>
                <a:lnTo>
                  <a:pt x="423721" y="1257300"/>
                </a:lnTo>
                <a:lnTo>
                  <a:pt x="424217" y="1269123"/>
                </a:lnTo>
                <a:lnTo>
                  <a:pt x="432556" y="1257300"/>
                </a:lnTo>
                <a:close/>
              </a:path>
              <a:path w="577215" h="2184400">
                <a:moveTo>
                  <a:pt x="435256" y="1244600"/>
                </a:moveTo>
                <a:lnTo>
                  <a:pt x="375757" y="1244600"/>
                </a:lnTo>
                <a:lnTo>
                  <a:pt x="377262" y="1257300"/>
                </a:lnTo>
                <a:lnTo>
                  <a:pt x="428168" y="1257300"/>
                </a:lnTo>
                <a:lnTo>
                  <a:pt x="435256" y="1244600"/>
                </a:lnTo>
                <a:close/>
              </a:path>
              <a:path w="577215" h="2184400">
                <a:moveTo>
                  <a:pt x="371334" y="1240663"/>
                </a:moveTo>
                <a:lnTo>
                  <a:pt x="365037" y="1244600"/>
                </a:lnTo>
                <a:lnTo>
                  <a:pt x="370548" y="1244600"/>
                </a:lnTo>
                <a:lnTo>
                  <a:pt x="371334" y="1240663"/>
                </a:lnTo>
                <a:close/>
              </a:path>
              <a:path w="577215" h="2184400">
                <a:moveTo>
                  <a:pt x="434104" y="1231900"/>
                </a:moveTo>
                <a:lnTo>
                  <a:pt x="385351" y="1231900"/>
                </a:lnTo>
                <a:lnTo>
                  <a:pt x="374418" y="1238734"/>
                </a:lnTo>
                <a:lnTo>
                  <a:pt x="375563" y="1244600"/>
                </a:lnTo>
                <a:lnTo>
                  <a:pt x="421191" y="1244600"/>
                </a:lnTo>
                <a:lnTo>
                  <a:pt x="434104" y="1231900"/>
                </a:lnTo>
                <a:close/>
              </a:path>
              <a:path w="577215" h="2184400">
                <a:moveTo>
                  <a:pt x="464369" y="1219200"/>
                </a:moveTo>
                <a:lnTo>
                  <a:pt x="457813" y="1219200"/>
                </a:lnTo>
                <a:lnTo>
                  <a:pt x="446921" y="1231900"/>
                </a:lnTo>
                <a:lnTo>
                  <a:pt x="430088" y="1244600"/>
                </a:lnTo>
                <a:lnTo>
                  <a:pt x="451036" y="1244600"/>
                </a:lnTo>
                <a:lnTo>
                  <a:pt x="461105" y="1231900"/>
                </a:lnTo>
                <a:lnTo>
                  <a:pt x="464369" y="1219200"/>
                </a:lnTo>
                <a:close/>
              </a:path>
              <a:path w="577215" h="2184400">
                <a:moveTo>
                  <a:pt x="373084" y="1231900"/>
                </a:moveTo>
                <a:lnTo>
                  <a:pt x="371334" y="1240663"/>
                </a:lnTo>
                <a:lnTo>
                  <a:pt x="374418" y="1238734"/>
                </a:lnTo>
                <a:lnTo>
                  <a:pt x="373084" y="1231900"/>
                </a:lnTo>
                <a:close/>
              </a:path>
              <a:path w="577215" h="2184400">
                <a:moveTo>
                  <a:pt x="451305" y="1219200"/>
                </a:moveTo>
                <a:lnTo>
                  <a:pt x="401144" y="1219200"/>
                </a:lnTo>
                <a:lnTo>
                  <a:pt x="386479" y="1231900"/>
                </a:lnTo>
                <a:lnTo>
                  <a:pt x="439580" y="1231900"/>
                </a:lnTo>
                <a:lnTo>
                  <a:pt x="451305" y="1219200"/>
                </a:lnTo>
                <a:close/>
              </a:path>
              <a:path w="577215" h="2184400">
                <a:moveTo>
                  <a:pt x="471606" y="1219200"/>
                </a:moveTo>
                <a:lnTo>
                  <a:pt x="468613" y="1219200"/>
                </a:lnTo>
                <a:lnTo>
                  <a:pt x="467036" y="1231900"/>
                </a:lnTo>
                <a:lnTo>
                  <a:pt x="467744" y="1231900"/>
                </a:lnTo>
                <a:lnTo>
                  <a:pt x="471606" y="1219200"/>
                </a:lnTo>
                <a:close/>
              </a:path>
              <a:path w="577215" h="2184400">
                <a:moveTo>
                  <a:pt x="489916" y="1193800"/>
                </a:moveTo>
                <a:lnTo>
                  <a:pt x="429441" y="1193800"/>
                </a:lnTo>
                <a:lnTo>
                  <a:pt x="432686" y="1206500"/>
                </a:lnTo>
                <a:lnTo>
                  <a:pt x="431806" y="1206500"/>
                </a:lnTo>
                <a:lnTo>
                  <a:pt x="418050" y="1219200"/>
                </a:lnTo>
                <a:lnTo>
                  <a:pt x="469895" y="1219200"/>
                </a:lnTo>
                <a:lnTo>
                  <a:pt x="478228" y="1206500"/>
                </a:lnTo>
                <a:lnTo>
                  <a:pt x="489916" y="1193800"/>
                </a:lnTo>
                <a:close/>
              </a:path>
              <a:path w="577215" h="2184400">
                <a:moveTo>
                  <a:pt x="449426" y="1155700"/>
                </a:moveTo>
                <a:lnTo>
                  <a:pt x="439805" y="1168400"/>
                </a:lnTo>
                <a:lnTo>
                  <a:pt x="431320" y="1181100"/>
                </a:lnTo>
                <a:lnTo>
                  <a:pt x="422926" y="1181100"/>
                </a:lnTo>
                <a:lnTo>
                  <a:pt x="430356" y="1193800"/>
                </a:lnTo>
                <a:lnTo>
                  <a:pt x="500540" y="1193800"/>
                </a:lnTo>
                <a:lnTo>
                  <a:pt x="510473" y="1181100"/>
                </a:lnTo>
                <a:lnTo>
                  <a:pt x="513506" y="1168400"/>
                </a:lnTo>
                <a:lnTo>
                  <a:pt x="452403" y="1168400"/>
                </a:lnTo>
                <a:lnTo>
                  <a:pt x="449426" y="1155700"/>
                </a:lnTo>
                <a:close/>
              </a:path>
              <a:path w="577215" h="2184400">
                <a:moveTo>
                  <a:pt x="515675" y="1155700"/>
                </a:moveTo>
                <a:lnTo>
                  <a:pt x="468766" y="1155700"/>
                </a:lnTo>
                <a:lnTo>
                  <a:pt x="452403" y="1168400"/>
                </a:lnTo>
                <a:lnTo>
                  <a:pt x="506343" y="1168400"/>
                </a:lnTo>
                <a:lnTo>
                  <a:pt x="515675" y="1155700"/>
                </a:lnTo>
                <a:close/>
              </a:path>
              <a:path w="577215" h="2184400">
                <a:moveTo>
                  <a:pt x="525452" y="1155700"/>
                </a:moveTo>
                <a:lnTo>
                  <a:pt x="518889" y="1155700"/>
                </a:lnTo>
                <a:lnTo>
                  <a:pt x="517583" y="1168400"/>
                </a:lnTo>
                <a:lnTo>
                  <a:pt x="525452" y="1155700"/>
                </a:lnTo>
                <a:close/>
              </a:path>
              <a:path w="577215" h="2184400">
                <a:moveTo>
                  <a:pt x="482610" y="1143000"/>
                </a:moveTo>
                <a:lnTo>
                  <a:pt x="451115" y="1143000"/>
                </a:lnTo>
                <a:lnTo>
                  <a:pt x="458285" y="1155700"/>
                </a:lnTo>
                <a:lnTo>
                  <a:pt x="479464" y="1155700"/>
                </a:lnTo>
                <a:lnTo>
                  <a:pt x="482610" y="1143000"/>
                </a:lnTo>
                <a:close/>
              </a:path>
              <a:path w="577215" h="2184400">
                <a:moveTo>
                  <a:pt x="553193" y="1117600"/>
                </a:moveTo>
                <a:lnTo>
                  <a:pt x="533736" y="1117600"/>
                </a:lnTo>
                <a:lnTo>
                  <a:pt x="518246" y="1130300"/>
                </a:lnTo>
                <a:lnTo>
                  <a:pt x="472073" y="1130300"/>
                </a:lnTo>
                <a:lnTo>
                  <a:pt x="481504" y="1143000"/>
                </a:lnTo>
                <a:lnTo>
                  <a:pt x="494300" y="1143000"/>
                </a:lnTo>
                <a:lnTo>
                  <a:pt x="484614" y="1155700"/>
                </a:lnTo>
                <a:lnTo>
                  <a:pt x="526400" y="1155700"/>
                </a:lnTo>
                <a:lnTo>
                  <a:pt x="533493" y="1143000"/>
                </a:lnTo>
                <a:lnTo>
                  <a:pt x="558989" y="1130300"/>
                </a:lnTo>
                <a:lnTo>
                  <a:pt x="553193" y="1117600"/>
                </a:lnTo>
                <a:close/>
              </a:path>
              <a:path w="577215" h="2184400">
                <a:moveTo>
                  <a:pt x="538694" y="1104900"/>
                </a:moveTo>
                <a:lnTo>
                  <a:pt x="498895" y="1104900"/>
                </a:lnTo>
                <a:lnTo>
                  <a:pt x="492324" y="1117600"/>
                </a:lnTo>
                <a:lnTo>
                  <a:pt x="476190" y="1117600"/>
                </a:lnTo>
                <a:lnTo>
                  <a:pt x="481766" y="1130300"/>
                </a:lnTo>
                <a:lnTo>
                  <a:pt x="518246" y="1130300"/>
                </a:lnTo>
                <a:lnTo>
                  <a:pt x="528749" y="1117600"/>
                </a:lnTo>
                <a:lnTo>
                  <a:pt x="538694" y="1104900"/>
                </a:lnTo>
                <a:close/>
              </a:path>
              <a:path w="577215" h="2184400">
                <a:moveTo>
                  <a:pt x="577068" y="1104900"/>
                </a:moveTo>
                <a:lnTo>
                  <a:pt x="553072" y="1104900"/>
                </a:lnTo>
                <a:lnTo>
                  <a:pt x="535739" y="1117600"/>
                </a:lnTo>
                <a:lnTo>
                  <a:pt x="563892" y="1117600"/>
                </a:lnTo>
                <a:lnTo>
                  <a:pt x="577068" y="1104900"/>
                </a:lnTo>
                <a:close/>
              </a:path>
              <a:path w="577215" h="2184400">
                <a:moveTo>
                  <a:pt x="503922" y="1092200"/>
                </a:moveTo>
                <a:lnTo>
                  <a:pt x="500803" y="1092200"/>
                </a:lnTo>
                <a:lnTo>
                  <a:pt x="502094" y="1104900"/>
                </a:lnTo>
                <a:lnTo>
                  <a:pt x="503922" y="1092200"/>
                </a:lnTo>
                <a:close/>
              </a:path>
              <a:path w="577215" h="2184400">
                <a:moveTo>
                  <a:pt x="566065" y="1092200"/>
                </a:moveTo>
                <a:lnTo>
                  <a:pt x="508721" y="1092200"/>
                </a:lnTo>
                <a:lnTo>
                  <a:pt x="518922" y="1104900"/>
                </a:lnTo>
                <a:lnTo>
                  <a:pt x="572216" y="1104900"/>
                </a:lnTo>
                <a:lnTo>
                  <a:pt x="566065" y="1092200"/>
                </a:lnTo>
                <a:close/>
              </a:path>
              <a:path w="577215" h="2184400">
                <a:moveTo>
                  <a:pt x="523342" y="1079500"/>
                </a:moveTo>
                <a:lnTo>
                  <a:pt x="480211" y="1079500"/>
                </a:lnTo>
                <a:lnTo>
                  <a:pt x="480224" y="1092200"/>
                </a:lnTo>
                <a:lnTo>
                  <a:pt x="526698" y="1092200"/>
                </a:lnTo>
                <a:lnTo>
                  <a:pt x="523342" y="1079500"/>
                </a:lnTo>
                <a:close/>
              </a:path>
              <a:path w="577215" h="2184400">
                <a:moveTo>
                  <a:pt x="545816" y="1079500"/>
                </a:moveTo>
                <a:lnTo>
                  <a:pt x="525236" y="1079500"/>
                </a:lnTo>
                <a:lnTo>
                  <a:pt x="526842" y="1092200"/>
                </a:lnTo>
                <a:lnTo>
                  <a:pt x="557397" y="1092200"/>
                </a:lnTo>
                <a:lnTo>
                  <a:pt x="545816" y="1079500"/>
                </a:lnTo>
                <a:close/>
              </a:path>
              <a:path w="577215" h="2184400">
                <a:moveTo>
                  <a:pt x="564395" y="1079500"/>
                </a:moveTo>
                <a:lnTo>
                  <a:pt x="550325" y="1079500"/>
                </a:lnTo>
                <a:lnTo>
                  <a:pt x="557397" y="1092200"/>
                </a:lnTo>
                <a:lnTo>
                  <a:pt x="566943" y="1092200"/>
                </a:lnTo>
                <a:lnTo>
                  <a:pt x="564395" y="1079500"/>
                </a:lnTo>
                <a:close/>
              </a:path>
              <a:path w="577215" h="2184400">
                <a:moveTo>
                  <a:pt x="495858" y="1066800"/>
                </a:moveTo>
                <a:lnTo>
                  <a:pt x="468826" y="1066800"/>
                </a:lnTo>
                <a:lnTo>
                  <a:pt x="479158" y="1079500"/>
                </a:lnTo>
                <a:lnTo>
                  <a:pt x="501148" y="1079500"/>
                </a:lnTo>
                <a:lnTo>
                  <a:pt x="495858" y="1066800"/>
                </a:lnTo>
                <a:close/>
              </a:path>
              <a:path w="577215" h="2184400">
                <a:moveTo>
                  <a:pt x="518787" y="1041400"/>
                </a:moveTo>
                <a:lnTo>
                  <a:pt x="463273" y="1041400"/>
                </a:lnTo>
                <a:lnTo>
                  <a:pt x="474842" y="1054100"/>
                </a:lnTo>
                <a:lnTo>
                  <a:pt x="491147" y="1066800"/>
                </a:lnTo>
                <a:lnTo>
                  <a:pt x="500804" y="1066800"/>
                </a:lnTo>
                <a:lnTo>
                  <a:pt x="505921" y="1079500"/>
                </a:lnTo>
                <a:lnTo>
                  <a:pt x="547968" y="1079500"/>
                </a:lnTo>
                <a:lnTo>
                  <a:pt x="542311" y="1054100"/>
                </a:lnTo>
                <a:lnTo>
                  <a:pt x="519887" y="1054100"/>
                </a:lnTo>
                <a:lnTo>
                  <a:pt x="518787" y="1041400"/>
                </a:lnTo>
                <a:close/>
              </a:path>
              <a:path w="577215" h="2184400">
                <a:moveTo>
                  <a:pt x="506533" y="1016000"/>
                </a:moveTo>
                <a:lnTo>
                  <a:pt x="431416" y="1016000"/>
                </a:lnTo>
                <a:lnTo>
                  <a:pt x="437741" y="1028700"/>
                </a:lnTo>
                <a:lnTo>
                  <a:pt x="457625" y="1041400"/>
                </a:lnTo>
                <a:lnTo>
                  <a:pt x="519202" y="1041400"/>
                </a:lnTo>
                <a:lnTo>
                  <a:pt x="515657" y="1028700"/>
                </a:lnTo>
                <a:lnTo>
                  <a:pt x="511266" y="1028700"/>
                </a:lnTo>
                <a:lnTo>
                  <a:pt x="506533" y="1016000"/>
                </a:lnTo>
                <a:close/>
              </a:path>
              <a:path w="577215" h="2184400">
                <a:moveTo>
                  <a:pt x="488619" y="990600"/>
                </a:moveTo>
                <a:lnTo>
                  <a:pt x="415479" y="990600"/>
                </a:lnTo>
                <a:lnTo>
                  <a:pt x="426911" y="1003300"/>
                </a:lnTo>
                <a:lnTo>
                  <a:pt x="441588" y="1016000"/>
                </a:lnTo>
                <a:lnTo>
                  <a:pt x="496540" y="1016000"/>
                </a:lnTo>
                <a:lnTo>
                  <a:pt x="489350" y="1003300"/>
                </a:lnTo>
                <a:lnTo>
                  <a:pt x="488619" y="990600"/>
                </a:lnTo>
                <a:close/>
              </a:path>
              <a:path w="577215" h="2184400">
                <a:moveTo>
                  <a:pt x="414516" y="977900"/>
                </a:moveTo>
                <a:lnTo>
                  <a:pt x="405252" y="977900"/>
                </a:lnTo>
                <a:lnTo>
                  <a:pt x="401889" y="990600"/>
                </a:lnTo>
                <a:lnTo>
                  <a:pt x="415709" y="990600"/>
                </a:lnTo>
                <a:lnTo>
                  <a:pt x="414516" y="977900"/>
                </a:lnTo>
                <a:close/>
              </a:path>
              <a:path w="577215" h="2184400">
                <a:moveTo>
                  <a:pt x="448256" y="977900"/>
                </a:moveTo>
                <a:lnTo>
                  <a:pt x="414516" y="977900"/>
                </a:lnTo>
                <a:lnTo>
                  <a:pt x="418820" y="990600"/>
                </a:lnTo>
                <a:lnTo>
                  <a:pt x="455963" y="990600"/>
                </a:lnTo>
                <a:lnTo>
                  <a:pt x="448256" y="977900"/>
                </a:lnTo>
                <a:close/>
              </a:path>
              <a:path w="577215" h="2184400">
                <a:moveTo>
                  <a:pt x="371295" y="929498"/>
                </a:moveTo>
                <a:lnTo>
                  <a:pt x="361137" y="939800"/>
                </a:lnTo>
                <a:lnTo>
                  <a:pt x="358302" y="952500"/>
                </a:lnTo>
                <a:lnTo>
                  <a:pt x="365443" y="952500"/>
                </a:lnTo>
                <a:lnTo>
                  <a:pt x="384412" y="965200"/>
                </a:lnTo>
                <a:lnTo>
                  <a:pt x="400630" y="977900"/>
                </a:lnTo>
                <a:lnTo>
                  <a:pt x="411638" y="977900"/>
                </a:lnTo>
                <a:lnTo>
                  <a:pt x="402283" y="969255"/>
                </a:lnTo>
                <a:lnTo>
                  <a:pt x="395784" y="965200"/>
                </a:lnTo>
                <a:lnTo>
                  <a:pt x="377280" y="952500"/>
                </a:lnTo>
                <a:lnTo>
                  <a:pt x="375163" y="939800"/>
                </a:lnTo>
                <a:lnTo>
                  <a:pt x="389436" y="939800"/>
                </a:lnTo>
                <a:lnTo>
                  <a:pt x="371295" y="929498"/>
                </a:lnTo>
                <a:close/>
              </a:path>
              <a:path w="577215" h="2184400">
                <a:moveTo>
                  <a:pt x="402283" y="969255"/>
                </a:moveTo>
                <a:lnTo>
                  <a:pt x="411638" y="977900"/>
                </a:lnTo>
                <a:lnTo>
                  <a:pt x="416134" y="977900"/>
                </a:lnTo>
                <a:lnTo>
                  <a:pt x="402283" y="969255"/>
                </a:lnTo>
                <a:close/>
              </a:path>
              <a:path w="577215" h="2184400">
                <a:moveTo>
                  <a:pt x="430627" y="939800"/>
                </a:moveTo>
                <a:lnTo>
                  <a:pt x="375163" y="939800"/>
                </a:lnTo>
                <a:lnTo>
                  <a:pt x="383885" y="952500"/>
                </a:lnTo>
                <a:lnTo>
                  <a:pt x="397893" y="965200"/>
                </a:lnTo>
                <a:lnTo>
                  <a:pt x="402283" y="969255"/>
                </a:lnTo>
                <a:lnTo>
                  <a:pt x="416134" y="977900"/>
                </a:lnTo>
                <a:lnTo>
                  <a:pt x="466043" y="977900"/>
                </a:lnTo>
                <a:lnTo>
                  <a:pt x="462211" y="965200"/>
                </a:lnTo>
                <a:lnTo>
                  <a:pt x="448968" y="965200"/>
                </a:lnTo>
                <a:lnTo>
                  <a:pt x="452497" y="952500"/>
                </a:lnTo>
                <a:lnTo>
                  <a:pt x="430627" y="939800"/>
                </a:lnTo>
                <a:close/>
              </a:path>
              <a:path w="577215" h="2184400">
                <a:moveTo>
                  <a:pt x="352133" y="927100"/>
                </a:moveTo>
                <a:lnTo>
                  <a:pt x="352975" y="939800"/>
                </a:lnTo>
                <a:lnTo>
                  <a:pt x="357025" y="939800"/>
                </a:lnTo>
                <a:lnTo>
                  <a:pt x="352133" y="927100"/>
                </a:lnTo>
                <a:close/>
              </a:path>
              <a:path w="577215" h="2184400">
                <a:moveTo>
                  <a:pt x="386036" y="927100"/>
                </a:moveTo>
                <a:lnTo>
                  <a:pt x="373660" y="927100"/>
                </a:lnTo>
                <a:lnTo>
                  <a:pt x="371295" y="929498"/>
                </a:lnTo>
                <a:lnTo>
                  <a:pt x="389436" y="939800"/>
                </a:lnTo>
                <a:lnTo>
                  <a:pt x="402194" y="939800"/>
                </a:lnTo>
                <a:lnTo>
                  <a:pt x="386036" y="927100"/>
                </a:lnTo>
                <a:close/>
              </a:path>
              <a:path w="577215" h="2184400">
                <a:moveTo>
                  <a:pt x="419136" y="927100"/>
                </a:moveTo>
                <a:lnTo>
                  <a:pt x="386036" y="927100"/>
                </a:lnTo>
                <a:lnTo>
                  <a:pt x="402194" y="939800"/>
                </a:lnTo>
                <a:lnTo>
                  <a:pt x="406597" y="939800"/>
                </a:lnTo>
                <a:lnTo>
                  <a:pt x="419136" y="927100"/>
                </a:lnTo>
                <a:close/>
              </a:path>
              <a:path w="577215" h="2184400">
                <a:moveTo>
                  <a:pt x="400801" y="889000"/>
                </a:moveTo>
                <a:lnTo>
                  <a:pt x="331233" y="889000"/>
                </a:lnTo>
                <a:lnTo>
                  <a:pt x="344854" y="901700"/>
                </a:lnTo>
                <a:lnTo>
                  <a:pt x="353188" y="914400"/>
                </a:lnTo>
                <a:lnTo>
                  <a:pt x="338913" y="914400"/>
                </a:lnTo>
                <a:lnTo>
                  <a:pt x="367070" y="927100"/>
                </a:lnTo>
                <a:lnTo>
                  <a:pt x="371295" y="929498"/>
                </a:lnTo>
                <a:lnTo>
                  <a:pt x="373660" y="927100"/>
                </a:lnTo>
                <a:lnTo>
                  <a:pt x="429455" y="927100"/>
                </a:lnTo>
                <a:lnTo>
                  <a:pt x="417829" y="914400"/>
                </a:lnTo>
                <a:lnTo>
                  <a:pt x="400064" y="901700"/>
                </a:lnTo>
                <a:lnTo>
                  <a:pt x="407203" y="901700"/>
                </a:lnTo>
                <a:lnTo>
                  <a:pt x="400801" y="889000"/>
                </a:lnTo>
                <a:close/>
              </a:path>
              <a:path w="577215" h="2184400">
                <a:moveTo>
                  <a:pt x="327595" y="901700"/>
                </a:moveTo>
                <a:lnTo>
                  <a:pt x="332377" y="914400"/>
                </a:lnTo>
                <a:lnTo>
                  <a:pt x="344801" y="914400"/>
                </a:lnTo>
                <a:lnTo>
                  <a:pt x="327595" y="901700"/>
                </a:lnTo>
                <a:close/>
              </a:path>
              <a:path w="577215" h="2184400">
                <a:moveTo>
                  <a:pt x="322481" y="889000"/>
                </a:moveTo>
                <a:lnTo>
                  <a:pt x="320606" y="889000"/>
                </a:lnTo>
                <a:lnTo>
                  <a:pt x="318446" y="901700"/>
                </a:lnTo>
                <a:lnTo>
                  <a:pt x="334036" y="901700"/>
                </a:lnTo>
                <a:lnTo>
                  <a:pt x="322481" y="889000"/>
                </a:lnTo>
                <a:close/>
              </a:path>
              <a:path w="577215" h="2184400">
                <a:moveTo>
                  <a:pt x="345119" y="825500"/>
                </a:moveTo>
                <a:lnTo>
                  <a:pt x="275692" y="825500"/>
                </a:lnTo>
                <a:lnTo>
                  <a:pt x="288798" y="838200"/>
                </a:lnTo>
                <a:lnTo>
                  <a:pt x="294804" y="850900"/>
                </a:lnTo>
                <a:lnTo>
                  <a:pt x="286983" y="850900"/>
                </a:lnTo>
                <a:lnTo>
                  <a:pt x="303164" y="863600"/>
                </a:lnTo>
                <a:lnTo>
                  <a:pt x="306178" y="876300"/>
                </a:lnTo>
                <a:lnTo>
                  <a:pt x="308789" y="889000"/>
                </a:lnTo>
                <a:lnTo>
                  <a:pt x="320606" y="889000"/>
                </a:lnTo>
                <a:lnTo>
                  <a:pt x="313360" y="876300"/>
                </a:lnTo>
                <a:lnTo>
                  <a:pt x="375603" y="876300"/>
                </a:lnTo>
                <a:lnTo>
                  <a:pt x="373634" y="863600"/>
                </a:lnTo>
                <a:lnTo>
                  <a:pt x="357964" y="863600"/>
                </a:lnTo>
                <a:lnTo>
                  <a:pt x="365652" y="850900"/>
                </a:lnTo>
                <a:lnTo>
                  <a:pt x="350929" y="838200"/>
                </a:lnTo>
                <a:lnTo>
                  <a:pt x="350574" y="838200"/>
                </a:lnTo>
                <a:lnTo>
                  <a:pt x="345119" y="825500"/>
                </a:lnTo>
                <a:close/>
              </a:path>
              <a:path w="577215" h="2184400">
                <a:moveTo>
                  <a:pt x="374084" y="876300"/>
                </a:moveTo>
                <a:lnTo>
                  <a:pt x="313360" y="876300"/>
                </a:lnTo>
                <a:lnTo>
                  <a:pt x="322481" y="889000"/>
                </a:lnTo>
                <a:lnTo>
                  <a:pt x="385512" y="889000"/>
                </a:lnTo>
                <a:lnTo>
                  <a:pt x="374084" y="876300"/>
                </a:lnTo>
                <a:close/>
              </a:path>
              <a:path w="577215" h="2184400">
                <a:moveTo>
                  <a:pt x="279525" y="850900"/>
                </a:moveTo>
                <a:lnTo>
                  <a:pt x="282874" y="863600"/>
                </a:lnTo>
                <a:lnTo>
                  <a:pt x="287533" y="863600"/>
                </a:lnTo>
                <a:lnTo>
                  <a:pt x="279525" y="850900"/>
                </a:lnTo>
                <a:close/>
              </a:path>
              <a:path w="577215" h="2184400">
                <a:moveTo>
                  <a:pt x="326607" y="812800"/>
                </a:moveTo>
                <a:lnTo>
                  <a:pt x="256482" y="812800"/>
                </a:lnTo>
                <a:lnTo>
                  <a:pt x="258078" y="825500"/>
                </a:lnTo>
                <a:lnTo>
                  <a:pt x="326991" y="825500"/>
                </a:lnTo>
                <a:lnTo>
                  <a:pt x="326607" y="812800"/>
                </a:lnTo>
                <a:close/>
              </a:path>
              <a:path w="577215" h="2184400">
                <a:moveTo>
                  <a:pt x="249559" y="800100"/>
                </a:moveTo>
                <a:lnTo>
                  <a:pt x="244986" y="800100"/>
                </a:lnTo>
                <a:lnTo>
                  <a:pt x="251790" y="812800"/>
                </a:lnTo>
                <a:lnTo>
                  <a:pt x="252571" y="812800"/>
                </a:lnTo>
                <a:lnTo>
                  <a:pt x="249559" y="800100"/>
                </a:lnTo>
                <a:close/>
              </a:path>
              <a:path w="577215" h="2184400">
                <a:moveTo>
                  <a:pt x="213911" y="762000"/>
                </a:moveTo>
                <a:lnTo>
                  <a:pt x="210020" y="774700"/>
                </a:lnTo>
                <a:lnTo>
                  <a:pt x="219935" y="787400"/>
                </a:lnTo>
                <a:lnTo>
                  <a:pt x="234446" y="800100"/>
                </a:lnTo>
                <a:lnTo>
                  <a:pt x="253558" y="800100"/>
                </a:lnTo>
                <a:lnTo>
                  <a:pt x="257499" y="812800"/>
                </a:lnTo>
                <a:lnTo>
                  <a:pt x="290446" y="812800"/>
                </a:lnTo>
                <a:lnTo>
                  <a:pt x="288386" y="800100"/>
                </a:lnTo>
                <a:lnTo>
                  <a:pt x="289677" y="787400"/>
                </a:lnTo>
                <a:lnTo>
                  <a:pt x="230152" y="787400"/>
                </a:lnTo>
                <a:lnTo>
                  <a:pt x="237135" y="774700"/>
                </a:lnTo>
                <a:lnTo>
                  <a:pt x="232047" y="774700"/>
                </a:lnTo>
                <a:lnTo>
                  <a:pt x="213911" y="762000"/>
                </a:lnTo>
                <a:close/>
              </a:path>
              <a:path w="577215" h="2184400">
                <a:moveTo>
                  <a:pt x="301367" y="787400"/>
                </a:moveTo>
                <a:lnTo>
                  <a:pt x="295196" y="787400"/>
                </a:lnTo>
                <a:lnTo>
                  <a:pt x="304514" y="800100"/>
                </a:lnTo>
                <a:lnTo>
                  <a:pt x="309556" y="800100"/>
                </a:lnTo>
                <a:lnTo>
                  <a:pt x="302249" y="812800"/>
                </a:lnTo>
                <a:lnTo>
                  <a:pt x="321589" y="812800"/>
                </a:lnTo>
                <a:lnTo>
                  <a:pt x="312866" y="800100"/>
                </a:lnTo>
                <a:lnTo>
                  <a:pt x="301367" y="787400"/>
                </a:lnTo>
                <a:close/>
              </a:path>
              <a:path w="577215" h="2184400">
                <a:moveTo>
                  <a:pt x="285413" y="774700"/>
                </a:moveTo>
                <a:lnTo>
                  <a:pt x="237135" y="774700"/>
                </a:lnTo>
                <a:lnTo>
                  <a:pt x="245213" y="787400"/>
                </a:lnTo>
                <a:lnTo>
                  <a:pt x="285740" y="787400"/>
                </a:lnTo>
                <a:lnTo>
                  <a:pt x="285413" y="774700"/>
                </a:lnTo>
                <a:close/>
              </a:path>
              <a:path w="577215" h="2184400">
                <a:moveTo>
                  <a:pt x="290868" y="762000"/>
                </a:moveTo>
                <a:lnTo>
                  <a:pt x="224960" y="762000"/>
                </a:lnTo>
                <a:lnTo>
                  <a:pt x="232047" y="774700"/>
                </a:lnTo>
                <a:lnTo>
                  <a:pt x="285413" y="774700"/>
                </a:lnTo>
                <a:lnTo>
                  <a:pt x="285740" y="787400"/>
                </a:lnTo>
                <a:lnTo>
                  <a:pt x="294834" y="787400"/>
                </a:lnTo>
                <a:lnTo>
                  <a:pt x="298666" y="774700"/>
                </a:lnTo>
                <a:lnTo>
                  <a:pt x="290868" y="762000"/>
                </a:lnTo>
                <a:close/>
              </a:path>
              <a:path w="577215" h="2184400">
                <a:moveTo>
                  <a:pt x="197978" y="749300"/>
                </a:moveTo>
                <a:lnTo>
                  <a:pt x="191986" y="749300"/>
                </a:lnTo>
                <a:lnTo>
                  <a:pt x="197299" y="762000"/>
                </a:lnTo>
                <a:lnTo>
                  <a:pt x="197978" y="749300"/>
                </a:lnTo>
                <a:close/>
              </a:path>
              <a:path w="577215" h="2184400">
                <a:moveTo>
                  <a:pt x="255458" y="736600"/>
                </a:moveTo>
                <a:lnTo>
                  <a:pt x="196658" y="736600"/>
                </a:lnTo>
                <a:lnTo>
                  <a:pt x="205641" y="749300"/>
                </a:lnTo>
                <a:lnTo>
                  <a:pt x="210281" y="762000"/>
                </a:lnTo>
                <a:lnTo>
                  <a:pt x="224497" y="762000"/>
                </a:lnTo>
                <a:lnTo>
                  <a:pt x="220188" y="756529"/>
                </a:lnTo>
                <a:lnTo>
                  <a:pt x="210514" y="749300"/>
                </a:lnTo>
                <a:lnTo>
                  <a:pt x="257747" y="749300"/>
                </a:lnTo>
                <a:lnTo>
                  <a:pt x="255458" y="736600"/>
                </a:lnTo>
                <a:close/>
              </a:path>
              <a:path w="577215" h="2184400">
                <a:moveTo>
                  <a:pt x="220188" y="756529"/>
                </a:moveTo>
                <a:lnTo>
                  <a:pt x="224497" y="762000"/>
                </a:lnTo>
                <a:lnTo>
                  <a:pt x="227509" y="762000"/>
                </a:lnTo>
                <a:lnTo>
                  <a:pt x="220188" y="756529"/>
                </a:lnTo>
                <a:close/>
              </a:path>
              <a:path w="577215" h="2184400">
                <a:moveTo>
                  <a:pt x="257747" y="749300"/>
                </a:moveTo>
                <a:lnTo>
                  <a:pt x="214494" y="749300"/>
                </a:lnTo>
                <a:lnTo>
                  <a:pt x="220188" y="756529"/>
                </a:lnTo>
                <a:lnTo>
                  <a:pt x="227509" y="762000"/>
                </a:lnTo>
                <a:lnTo>
                  <a:pt x="261511" y="762000"/>
                </a:lnTo>
                <a:lnTo>
                  <a:pt x="257747" y="749300"/>
                </a:lnTo>
                <a:close/>
              </a:path>
              <a:path w="577215" h="2184400">
                <a:moveTo>
                  <a:pt x="272080" y="749300"/>
                </a:moveTo>
                <a:lnTo>
                  <a:pt x="265275" y="749300"/>
                </a:lnTo>
                <a:lnTo>
                  <a:pt x="264702" y="762000"/>
                </a:lnTo>
                <a:lnTo>
                  <a:pt x="278247" y="762000"/>
                </a:lnTo>
                <a:lnTo>
                  <a:pt x="272080" y="749300"/>
                </a:lnTo>
                <a:close/>
              </a:path>
              <a:path w="577215" h="2184400">
                <a:moveTo>
                  <a:pt x="190039" y="736600"/>
                </a:moveTo>
                <a:lnTo>
                  <a:pt x="188966" y="736600"/>
                </a:lnTo>
                <a:lnTo>
                  <a:pt x="185711" y="749300"/>
                </a:lnTo>
                <a:lnTo>
                  <a:pt x="190039" y="736600"/>
                </a:lnTo>
                <a:close/>
              </a:path>
              <a:path w="577215" h="2184400">
                <a:moveTo>
                  <a:pt x="242030" y="723900"/>
                </a:moveTo>
                <a:lnTo>
                  <a:pt x="181326" y="723900"/>
                </a:lnTo>
                <a:lnTo>
                  <a:pt x="190039" y="736600"/>
                </a:lnTo>
                <a:lnTo>
                  <a:pt x="246625" y="736600"/>
                </a:lnTo>
                <a:lnTo>
                  <a:pt x="242030" y="723900"/>
                </a:lnTo>
                <a:close/>
              </a:path>
              <a:path w="577215" h="2184400">
                <a:moveTo>
                  <a:pt x="229330" y="698500"/>
                </a:moveTo>
                <a:lnTo>
                  <a:pt x="172426" y="698500"/>
                </a:lnTo>
                <a:lnTo>
                  <a:pt x="176318" y="711200"/>
                </a:lnTo>
                <a:lnTo>
                  <a:pt x="172160" y="723900"/>
                </a:lnTo>
                <a:lnTo>
                  <a:pt x="244966" y="723900"/>
                </a:lnTo>
                <a:lnTo>
                  <a:pt x="250835" y="736600"/>
                </a:lnTo>
                <a:lnTo>
                  <a:pt x="261278" y="736600"/>
                </a:lnTo>
                <a:lnTo>
                  <a:pt x="257027" y="723900"/>
                </a:lnTo>
                <a:lnTo>
                  <a:pt x="244261" y="711200"/>
                </a:lnTo>
                <a:lnTo>
                  <a:pt x="232018" y="711200"/>
                </a:lnTo>
                <a:lnTo>
                  <a:pt x="229330" y="698500"/>
                </a:lnTo>
                <a:close/>
              </a:path>
              <a:path w="577215" h="2184400">
                <a:moveTo>
                  <a:pt x="163876" y="711200"/>
                </a:moveTo>
                <a:lnTo>
                  <a:pt x="164868" y="723900"/>
                </a:lnTo>
                <a:lnTo>
                  <a:pt x="170983" y="723900"/>
                </a:lnTo>
                <a:lnTo>
                  <a:pt x="163876" y="711200"/>
                </a:lnTo>
                <a:close/>
              </a:path>
              <a:path w="577215" h="2184400">
                <a:moveTo>
                  <a:pt x="184141" y="647700"/>
                </a:moveTo>
                <a:lnTo>
                  <a:pt x="124223" y="647700"/>
                </a:lnTo>
                <a:lnTo>
                  <a:pt x="137024" y="660400"/>
                </a:lnTo>
                <a:lnTo>
                  <a:pt x="150684" y="673100"/>
                </a:lnTo>
                <a:lnTo>
                  <a:pt x="153415" y="685800"/>
                </a:lnTo>
                <a:lnTo>
                  <a:pt x="130475" y="685800"/>
                </a:lnTo>
                <a:lnTo>
                  <a:pt x="141332" y="698500"/>
                </a:lnTo>
                <a:lnTo>
                  <a:pt x="153773" y="711200"/>
                </a:lnTo>
                <a:lnTo>
                  <a:pt x="155572" y="698500"/>
                </a:lnTo>
                <a:lnTo>
                  <a:pt x="213704" y="698500"/>
                </a:lnTo>
                <a:lnTo>
                  <a:pt x="205935" y="685800"/>
                </a:lnTo>
                <a:lnTo>
                  <a:pt x="153415" y="685800"/>
                </a:lnTo>
                <a:lnTo>
                  <a:pt x="133427" y="673100"/>
                </a:lnTo>
                <a:lnTo>
                  <a:pt x="211660" y="673100"/>
                </a:lnTo>
                <a:lnTo>
                  <a:pt x="197620" y="660400"/>
                </a:lnTo>
                <a:lnTo>
                  <a:pt x="190012" y="660400"/>
                </a:lnTo>
                <a:lnTo>
                  <a:pt x="184141" y="647700"/>
                </a:lnTo>
                <a:close/>
              </a:path>
              <a:path w="577215" h="2184400">
                <a:moveTo>
                  <a:pt x="211660" y="673100"/>
                </a:moveTo>
                <a:lnTo>
                  <a:pt x="200609" y="673100"/>
                </a:lnTo>
                <a:lnTo>
                  <a:pt x="217526" y="685800"/>
                </a:lnTo>
                <a:lnTo>
                  <a:pt x="211660" y="673100"/>
                </a:lnTo>
                <a:close/>
              </a:path>
              <a:path w="577215" h="2184400">
                <a:moveTo>
                  <a:pt x="120777" y="660400"/>
                </a:moveTo>
                <a:lnTo>
                  <a:pt x="116508" y="660400"/>
                </a:lnTo>
                <a:lnTo>
                  <a:pt x="121732" y="673100"/>
                </a:lnTo>
                <a:lnTo>
                  <a:pt x="125794" y="673100"/>
                </a:lnTo>
                <a:lnTo>
                  <a:pt x="120777" y="660400"/>
                </a:lnTo>
                <a:close/>
              </a:path>
              <a:path w="577215" h="2184400">
                <a:moveTo>
                  <a:pt x="124223" y="647700"/>
                </a:moveTo>
                <a:lnTo>
                  <a:pt x="108798" y="647700"/>
                </a:lnTo>
                <a:lnTo>
                  <a:pt x="124068" y="660400"/>
                </a:lnTo>
                <a:lnTo>
                  <a:pt x="124223" y="647700"/>
                </a:lnTo>
                <a:close/>
              </a:path>
              <a:path w="577215" h="2184400">
                <a:moveTo>
                  <a:pt x="122372" y="635000"/>
                </a:moveTo>
                <a:lnTo>
                  <a:pt x="106903" y="635000"/>
                </a:lnTo>
                <a:lnTo>
                  <a:pt x="111454" y="647700"/>
                </a:lnTo>
                <a:lnTo>
                  <a:pt x="126657" y="647700"/>
                </a:lnTo>
                <a:lnTo>
                  <a:pt x="122372" y="635000"/>
                </a:lnTo>
                <a:close/>
              </a:path>
              <a:path w="577215" h="2184400">
                <a:moveTo>
                  <a:pt x="176524" y="635000"/>
                </a:moveTo>
                <a:lnTo>
                  <a:pt x="138465" y="635000"/>
                </a:lnTo>
                <a:lnTo>
                  <a:pt x="140078" y="647700"/>
                </a:lnTo>
                <a:lnTo>
                  <a:pt x="180690" y="647700"/>
                </a:lnTo>
                <a:lnTo>
                  <a:pt x="176524" y="635000"/>
                </a:lnTo>
                <a:close/>
              </a:path>
              <a:path w="577215" h="2184400">
                <a:moveTo>
                  <a:pt x="162737" y="622300"/>
                </a:moveTo>
                <a:lnTo>
                  <a:pt x="105392" y="622300"/>
                </a:lnTo>
                <a:lnTo>
                  <a:pt x="111455" y="635000"/>
                </a:lnTo>
                <a:lnTo>
                  <a:pt x="168337" y="635000"/>
                </a:lnTo>
                <a:lnTo>
                  <a:pt x="162737" y="622300"/>
                </a:lnTo>
                <a:close/>
              </a:path>
              <a:path w="577215" h="2184400">
                <a:moveTo>
                  <a:pt x="147457" y="609600"/>
                </a:moveTo>
                <a:lnTo>
                  <a:pt x="95393" y="609600"/>
                </a:lnTo>
                <a:lnTo>
                  <a:pt x="92814" y="622300"/>
                </a:lnTo>
                <a:lnTo>
                  <a:pt x="152629" y="622300"/>
                </a:lnTo>
                <a:lnTo>
                  <a:pt x="147457" y="609600"/>
                </a:lnTo>
                <a:close/>
              </a:path>
              <a:path w="577215" h="2184400">
                <a:moveTo>
                  <a:pt x="157124" y="609600"/>
                </a:moveTo>
                <a:lnTo>
                  <a:pt x="150455" y="609600"/>
                </a:lnTo>
                <a:lnTo>
                  <a:pt x="152629" y="622300"/>
                </a:lnTo>
                <a:lnTo>
                  <a:pt x="165185" y="622300"/>
                </a:lnTo>
                <a:lnTo>
                  <a:pt x="157124" y="609600"/>
                </a:lnTo>
                <a:close/>
              </a:path>
              <a:path w="577215" h="2184400">
                <a:moveTo>
                  <a:pt x="133861" y="584200"/>
                </a:moveTo>
                <a:lnTo>
                  <a:pt x="58162" y="584200"/>
                </a:lnTo>
                <a:lnTo>
                  <a:pt x="63703" y="596900"/>
                </a:lnTo>
                <a:lnTo>
                  <a:pt x="74197" y="609600"/>
                </a:lnTo>
                <a:lnTo>
                  <a:pt x="144012" y="609600"/>
                </a:lnTo>
                <a:lnTo>
                  <a:pt x="133981" y="596900"/>
                </a:lnTo>
                <a:lnTo>
                  <a:pt x="133861" y="584200"/>
                </a:lnTo>
                <a:close/>
              </a:path>
              <a:path w="577215" h="2184400">
                <a:moveTo>
                  <a:pt x="50275" y="567465"/>
                </a:moveTo>
                <a:lnTo>
                  <a:pt x="47057" y="571500"/>
                </a:lnTo>
                <a:lnTo>
                  <a:pt x="40969" y="584200"/>
                </a:lnTo>
                <a:lnTo>
                  <a:pt x="119985" y="584200"/>
                </a:lnTo>
                <a:lnTo>
                  <a:pt x="109918" y="571500"/>
                </a:lnTo>
                <a:lnTo>
                  <a:pt x="56837" y="571500"/>
                </a:lnTo>
                <a:lnTo>
                  <a:pt x="50275" y="567465"/>
                </a:lnTo>
                <a:close/>
              </a:path>
              <a:path w="577215" h="2184400">
                <a:moveTo>
                  <a:pt x="74737" y="558800"/>
                </a:moveTo>
                <a:lnTo>
                  <a:pt x="57188" y="558800"/>
                </a:lnTo>
                <a:lnTo>
                  <a:pt x="50275" y="567465"/>
                </a:lnTo>
                <a:lnTo>
                  <a:pt x="56837" y="571500"/>
                </a:lnTo>
                <a:lnTo>
                  <a:pt x="69620" y="571500"/>
                </a:lnTo>
                <a:lnTo>
                  <a:pt x="74737" y="558800"/>
                </a:lnTo>
                <a:close/>
              </a:path>
              <a:path w="577215" h="2184400">
                <a:moveTo>
                  <a:pt x="87474" y="558800"/>
                </a:moveTo>
                <a:lnTo>
                  <a:pt x="74737" y="558800"/>
                </a:lnTo>
                <a:lnTo>
                  <a:pt x="69620" y="571500"/>
                </a:lnTo>
                <a:lnTo>
                  <a:pt x="91231" y="571500"/>
                </a:lnTo>
                <a:lnTo>
                  <a:pt x="87474" y="558800"/>
                </a:lnTo>
                <a:close/>
              </a:path>
              <a:path w="577215" h="2184400">
                <a:moveTo>
                  <a:pt x="115268" y="558800"/>
                </a:moveTo>
                <a:lnTo>
                  <a:pt x="101325" y="558800"/>
                </a:lnTo>
                <a:lnTo>
                  <a:pt x="97521" y="571500"/>
                </a:lnTo>
                <a:lnTo>
                  <a:pt x="123437" y="571500"/>
                </a:lnTo>
                <a:lnTo>
                  <a:pt x="115268" y="558800"/>
                </a:lnTo>
                <a:close/>
              </a:path>
              <a:path w="577215" h="2184400">
                <a:moveTo>
                  <a:pt x="57188" y="558800"/>
                </a:moveTo>
                <a:lnTo>
                  <a:pt x="36179" y="558800"/>
                </a:lnTo>
                <a:lnTo>
                  <a:pt x="50275" y="567465"/>
                </a:lnTo>
                <a:lnTo>
                  <a:pt x="57188" y="558800"/>
                </a:lnTo>
                <a:close/>
              </a:path>
              <a:path w="577215" h="2184400">
                <a:moveTo>
                  <a:pt x="76843" y="533400"/>
                </a:moveTo>
                <a:lnTo>
                  <a:pt x="26302" y="533400"/>
                </a:lnTo>
                <a:lnTo>
                  <a:pt x="31886" y="546100"/>
                </a:lnTo>
                <a:lnTo>
                  <a:pt x="39472" y="558800"/>
                </a:lnTo>
                <a:lnTo>
                  <a:pt x="105133" y="558800"/>
                </a:lnTo>
                <a:lnTo>
                  <a:pt x="96719" y="546100"/>
                </a:lnTo>
                <a:lnTo>
                  <a:pt x="82513" y="546100"/>
                </a:lnTo>
                <a:lnTo>
                  <a:pt x="76843" y="533400"/>
                </a:lnTo>
                <a:close/>
              </a:path>
              <a:path w="577215" h="2184400">
                <a:moveTo>
                  <a:pt x="88304" y="533400"/>
                </a:moveTo>
                <a:lnTo>
                  <a:pt x="76843" y="533400"/>
                </a:lnTo>
                <a:lnTo>
                  <a:pt x="86815" y="546100"/>
                </a:lnTo>
                <a:lnTo>
                  <a:pt x="96719" y="546100"/>
                </a:lnTo>
                <a:lnTo>
                  <a:pt x="88304" y="533400"/>
                </a:lnTo>
                <a:close/>
              </a:path>
              <a:path w="577215" h="2184400">
                <a:moveTo>
                  <a:pt x="328" y="521112"/>
                </a:moveTo>
                <a:lnTo>
                  <a:pt x="2952" y="533400"/>
                </a:lnTo>
                <a:lnTo>
                  <a:pt x="10126" y="533400"/>
                </a:lnTo>
                <a:lnTo>
                  <a:pt x="328" y="521112"/>
                </a:lnTo>
                <a:close/>
              </a:path>
              <a:path w="577215" h="2184400">
                <a:moveTo>
                  <a:pt x="75513" y="520700"/>
                </a:moveTo>
                <a:lnTo>
                  <a:pt x="16532" y="520700"/>
                </a:lnTo>
                <a:lnTo>
                  <a:pt x="11262" y="533400"/>
                </a:lnTo>
                <a:lnTo>
                  <a:pt x="80324" y="533400"/>
                </a:lnTo>
                <a:lnTo>
                  <a:pt x="75513" y="520700"/>
                </a:lnTo>
                <a:close/>
              </a:path>
              <a:path w="577215" h="2184400">
                <a:moveTo>
                  <a:pt x="240" y="520700"/>
                </a:moveTo>
                <a:lnTo>
                  <a:pt x="0" y="520700"/>
                </a:lnTo>
                <a:lnTo>
                  <a:pt x="328" y="521112"/>
                </a:lnTo>
                <a:lnTo>
                  <a:pt x="240" y="520700"/>
                </a:lnTo>
                <a:close/>
              </a:path>
              <a:path w="577215" h="2184400">
                <a:moveTo>
                  <a:pt x="85400" y="482600"/>
                </a:moveTo>
                <a:lnTo>
                  <a:pt x="29883" y="482600"/>
                </a:lnTo>
                <a:lnTo>
                  <a:pt x="29491" y="495300"/>
                </a:lnTo>
                <a:lnTo>
                  <a:pt x="21715" y="508000"/>
                </a:lnTo>
                <a:lnTo>
                  <a:pt x="14059" y="508000"/>
                </a:lnTo>
                <a:lnTo>
                  <a:pt x="2283" y="520700"/>
                </a:lnTo>
                <a:lnTo>
                  <a:pt x="71905" y="520700"/>
                </a:lnTo>
                <a:lnTo>
                  <a:pt x="76504" y="508000"/>
                </a:lnTo>
                <a:lnTo>
                  <a:pt x="79391" y="495300"/>
                </a:lnTo>
                <a:lnTo>
                  <a:pt x="80725" y="495300"/>
                </a:lnTo>
                <a:lnTo>
                  <a:pt x="85400" y="482600"/>
                </a:lnTo>
                <a:close/>
              </a:path>
              <a:path w="577215" h="2184400">
                <a:moveTo>
                  <a:pt x="29883" y="482600"/>
                </a:moveTo>
                <a:lnTo>
                  <a:pt x="14268" y="482600"/>
                </a:lnTo>
                <a:lnTo>
                  <a:pt x="15386" y="495300"/>
                </a:lnTo>
                <a:lnTo>
                  <a:pt x="29883" y="482600"/>
                </a:lnTo>
                <a:close/>
              </a:path>
              <a:path w="577215" h="2184400">
                <a:moveTo>
                  <a:pt x="19359" y="469900"/>
                </a:moveTo>
                <a:lnTo>
                  <a:pt x="16331" y="482600"/>
                </a:lnTo>
                <a:lnTo>
                  <a:pt x="21138" y="482600"/>
                </a:lnTo>
                <a:lnTo>
                  <a:pt x="19359" y="469900"/>
                </a:lnTo>
                <a:close/>
              </a:path>
              <a:path w="577215" h="2184400">
                <a:moveTo>
                  <a:pt x="127508" y="381000"/>
                </a:moveTo>
                <a:lnTo>
                  <a:pt x="82658" y="381000"/>
                </a:lnTo>
                <a:lnTo>
                  <a:pt x="83830" y="393700"/>
                </a:lnTo>
                <a:lnTo>
                  <a:pt x="64083" y="393700"/>
                </a:lnTo>
                <a:lnTo>
                  <a:pt x="62536" y="406400"/>
                </a:lnTo>
                <a:lnTo>
                  <a:pt x="59021" y="419100"/>
                </a:lnTo>
                <a:lnTo>
                  <a:pt x="47050" y="419100"/>
                </a:lnTo>
                <a:lnTo>
                  <a:pt x="57774" y="431800"/>
                </a:lnTo>
                <a:lnTo>
                  <a:pt x="66198" y="431800"/>
                </a:lnTo>
                <a:lnTo>
                  <a:pt x="65176" y="444500"/>
                </a:lnTo>
                <a:lnTo>
                  <a:pt x="58536" y="457200"/>
                </a:lnTo>
                <a:lnTo>
                  <a:pt x="33606" y="457200"/>
                </a:lnTo>
                <a:lnTo>
                  <a:pt x="31222" y="469900"/>
                </a:lnTo>
                <a:lnTo>
                  <a:pt x="21138" y="482600"/>
                </a:lnTo>
                <a:lnTo>
                  <a:pt x="34999" y="482600"/>
                </a:lnTo>
                <a:lnTo>
                  <a:pt x="33046" y="469900"/>
                </a:lnTo>
                <a:lnTo>
                  <a:pt x="88615" y="469900"/>
                </a:lnTo>
                <a:lnTo>
                  <a:pt x="95304" y="457200"/>
                </a:lnTo>
                <a:lnTo>
                  <a:pt x="92516" y="444500"/>
                </a:lnTo>
                <a:lnTo>
                  <a:pt x="88987" y="444500"/>
                </a:lnTo>
                <a:lnTo>
                  <a:pt x="98856" y="431800"/>
                </a:lnTo>
                <a:lnTo>
                  <a:pt x="108181" y="419100"/>
                </a:lnTo>
                <a:lnTo>
                  <a:pt x="112844" y="406400"/>
                </a:lnTo>
                <a:lnTo>
                  <a:pt x="121978" y="393700"/>
                </a:lnTo>
                <a:lnTo>
                  <a:pt x="127508" y="381000"/>
                </a:lnTo>
                <a:close/>
              </a:path>
              <a:path w="577215" h="2184400">
                <a:moveTo>
                  <a:pt x="88615" y="469900"/>
                </a:moveTo>
                <a:lnTo>
                  <a:pt x="33046" y="469900"/>
                </a:lnTo>
                <a:lnTo>
                  <a:pt x="37540" y="482600"/>
                </a:lnTo>
                <a:lnTo>
                  <a:pt x="82047" y="482600"/>
                </a:lnTo>
                <a:lnTo>
                  <a:pt x="88615" y="469900"/>
                </a:lnTo>
                <a:close/>
              </a:path>
              <a:path w="577215" h="2184400">
                <a:moveTo>
                  <a:pt x="29503" y="457200"/>
                </a:moveTo>
                <a:lnTo>
                  <a:pt x="25870" y="457200"/>
                </a:lnTo>
                <a:lnTo>
                  <a:pt x="28216" y="469900"/>
                </a:lnTo>
                <a:lnTo>
                  <a:pt x="29503" y="457200"/>
                </a:lnTo>
                <a:close/>
              </a:path>
              <a:path w="577215" h="2184400">
                <a:moveTo>
                  <a:pt x="43148" y="444500"/>
                </a:moveTo>
                <a:lnTo>
                  <a:pt x="41016" y="444500"/>
                </a:lnTo>
                <a:lnTo>
                  <a:pt x="40893" y="457200"/>
                </a:lnTo>
                <a:lnTo>
                  <a:pt x="43236" y="452241"/>
                </a:lnTo>
                <a:lnTo>
                  <a:pt x="43148" y="444500"/>
                </a:lnTo>
                <a:close/>
              </a:path>
              <a:path w="577215" h="2184400">
                <a:moveTo>
                  <a:pt x="66198" y="431800"/>
                </a:moveTo>
                <a:lnTo>
                  <a:pt x="58823" y="431800"/>
                </a:lnTo>
                <a:lnTo>
                  <a:pt x="51305" y="444500"/>
                </a:lnTo>
                <a:lnTo>
                  <a:pt x="45463" y="457200"/>
                </a:lnTo>
                <a:lnTo>
                  <a:pt x="53566" y="457200"/>
                </a:lnTo>
                <a:lnTo>
                  <a:pt x="58117" y="444500"/>
                </a:lnTo>
                <a:lnTo>
                  <a:pt x="66198" y="431800"/>
                </a:lnTo>
                <a:close/>
              </a:path>
              <a:path w="577215" h="2184400">
                <a:moveTo>
                  <a:pt x="65176" y="444500"/>
                </a:moveTo>
                <a:lnTo>
                  <a:pt x="53566" y="457200"/>
                </a:lnTo>
                <a:lnTo>
                  <a:pt x="58536" y="457200"/>
                </a:lnTo>
                <a:lnTo>
                  <a:pt x="65176" y="444500"/>
                </a:lnTo>
                <a:close/>
              </a:path>
              <a:path w="577215" h="2184400">
                <a:moveTo>
                  <a:pt x="46895" y="444500"/>
                </a:moveTo>
                <a:lnTo>
                  <a:pt x="43148" y="444500"/>
                </a:lnTo>
                <a:lnTo>
                  <a:pt x="43236" y="452241"/>
                </a:lnTo>
                <a:lnTo>
                  <a:pt x="46895" y="444500"/>
                </a:lnTo>
                <a:close/>
              </a:path>
              <a:path w="577215" h="2184400">
                <a:moveTo>
                  <a:pt x="40872" y="431800"/>
                </a:moveTo>
                <a:lnTo>
                  <a:pt x="33854" y="431800"/>
                </a:lnTo>
                <a:lnTo>
                  <a:pt x="30510" y="444500"/>
                </a:lnTo>
                <a:lnTo>
                  <a:pt x="36303" y="444500"/>
                </a:lnTo>
                <a:lnTo>
                  <a:pt x="40872" y="431800"/>
                </a:lnTo>
                <a:close/>
              </a:path>
              <a:path w="577215" h="2184400">
                <a:moveTo>
                  <a:pt x="62966" y="393700"/>
                </a:moveTo>
                <a:lnTo>
                  <a:pt x="60799" y="393700"/>
                </a:lnTo>
                <a:lnTo>
                  <a:pt x="58207" y="406400"/>
                </a:lnTo>
                <a:lnTo>
                  <a:pt x="59950" y="406400"/>
                </a:lnTo>
                <a:lnTo>
                  <a:pt x="62966" y="393700"/>
                </a:lnTo>
                <a:close/>
              </a:path>
              <a:path w="577215" h="2184400">
                <a:moveTo>
                  <a:pt x="128039" y="355600"/>
                </a:moveTo>
                <a:lnTo>
                  <a:pt x="119649" y="355600"/>
                </a:lnTo>
                <a:lnTo>
                  <a:pt x="118470" y="368300"/>
                </a:lnTo>
                <a:lnTo>
                  <a:pt x="65098" y="368300"/>
                </a:lnTo>
                <a:lnTo>
                  <a:pt x="62608" y="381000"/>
                </a:lnTo>
                <a:lnTo>
                  <a:pt x="50933" y="393700"/>
                </a:lnTo>
                <a:lnTo>
                  <a:pt x="82796" y="393700"/>
                </a:lnTo>
                <a:lnTo>
                  <a:pt x="79132" y="381000"/>
                </a:lnTo>
                <a:lnTo>
                  <a:pt x="116601" y="381000"/>
                </a:lnTo>
                <a:lnTo>
                  <a:pt x="121445" y="368300"/>
                </a:lnTo>
                <a:lnTo>
                  <a:pt x="80266" y="368300"/>
                </a:lnTo>
                <a:lnTo>
                  <a:pt x="71798" y="355600"/>
                </a:lnTo>
                <a:lnTo>
                  <a:pt x="128039" y="355600"/>
                </a:lnTo>
                <a:close/>
              </a:path>
              <a:path w="577215" h="2184400">
                <a:moveTo>
                  <a:pt x="115328" y="355600"/>
                </a:moveTo>
                <a:lnTo>
                  <a:pt x="88054" y="355600"/>
                </a:lnTo>
                <a:lnTo>
                  <a:pt x="80266" y="368300"/>
                </a:lnTo>
                <a:lnTo>
                  <a:pt x="116185" y="368300"/>
                </a:lnTo>
                <a:lnTo>
                  <a:pt x="115328" y="355600"/>
                </a:lnTo>
                <a:close/>
              </a:path>
              <a:path w="577215" h="2184400">
                <a:moveTo>
                  <a:pt x="140013" y="330200"/>
                </a:moveTo>
                <a:lnTo>
                  <a:pt x="120080" y="330200"/>
                </a:lnTo>
                <a:lnTo>
                  <a:pt x="116389" y="342900"/>
                </a:lnTo>
                <a:lnTo>
                  <a:pt x="93963" y="342900"/>
                </a:lnTo>
                <a:lnTo>
                  <a:pt x="97010" y="355600"/>
                </a:lnTo>
                <a:lnTo>
                  <a:pt x="128039" y="355600"/>
                </a:lnTo>
                <a:lnTo>
                  <a:pt x="128534" y="368300"/>
                </a:lnTo>
                <a:lnTo>
                  <a:pt x="141114" y="342900"/>
                </a:lnTo>
                <a:lnTo>
                  <a:pt x="140013" y="330200"/>
                </a:lnTo>
                <a:close/>
              </a:path>
              <a:path w="577215" h="2184400">
                <a:moveTo>
                  <a:pt x="86934" y="342900"/>
                </a:moveTo>
                <a:lnTo>
                  <a:pt x="83588" y="342900"/>
                </a:lnTo>
                <a:lnTo>
                  <a:pt x="85190" y="355600"/>
                </a:lnTo>
                <a:lnTo>
                  <a:pt x="86934" y="342900"/>
                </a:lnTo>
                <a:close/>
              </a:path>
              <a:path w="577215" h="2184400">
                <a:moveTo>
                  <a:pt x="115287" y="330200"/>
                </a:moveTo>
                <a:lnTo>
                  <a:pt x="83736" y="330200"/>
                </a:lnTo>
                <a:lnTo>
                  <a:pt x="76010" y="342900"/>
                </a:lnTo>
                <a:lnTo>
                  <a:pt x="112147" y="342900"/>
                </a:lnTo>
                <a:lnTo>
                  <a:pt x="115287" y="330200"/>
                </a:lnTo>
                <a:close/>
              </a:path>
              <a:path w="577215" h="2184400">
                <a:moveTo>
                  <a:pt x="77070" y="317500"/>
                </a:moveTo>
                <a:lnTo>
                  <a:pt x="71735" y="317500"/>
                </a:lnTo>
                <a:lnTo>
                  <a:pt x="75720" y="330200"/>
                </a:lnTo>
                <a:lnTo>
                  <a:pt x="77070" y="317500"/>
                </a:lnTo>
                <a:close/>
              </a:path>
              <a:path w="577215" h="2184400">
                <a:moveTo>
                  <a:pt x="138577" y="317500"/>
                </a:moveTo>
                <a:lnTo>
                  <a:pt x="84973" y="317500"/>
                </a:lnTo>
                <a:lnTo>
                  <a:pt x="88218" y="330200"/>
                </a:lnTo>
                <a:lnTo>
                  <a:pt x="144193" y="330200"/>
                </a:lnTo>
                <a:lnTo>
                  <a:pt x="138577" y="317500"/>
                </a:lnTo>
                <a:close/>
              </a:path>
              <a:path w="577215" h="2184400">
                <a:moveTo>
                  <a:pt x="98952" y="304800"/>
                </a:moveTo>
                <a:lnTo>
                  <a:pt x="92945" y="304800"/>
                </a:lnTo>
                <a:lnTo>
                  <a:pt x="85339" y="317500"/>
                </a:lnTo>
                <a:lnTo>
                  <a:pt x="95201" y="317500"/>
                </a:lnTo>
                <a:lnTo>
                  <a:pt x="98952" y="304800"/>
                </a:lnTo>
                <a:close/>
              </a:path>
              <a:path w="577215" h="2184400">
                <a:moveTo>
                  <a:pt x="148950" y="304800"/>
                </a:moveTo>
                <a:lnTo>
                  <a:pt x="98952" y="304800"/>
                </a:lnTo>
                <a:lnTo>
                  <a:pt x="97499" y="317500"/>
                </a:lnTo>
                <a:lnTo>
                  <a:pt x="146160" y="317500"/>
                </a:lnTo>
                <a:lnTo>
                  <a:pt x="148950" y="304800"/>
                </a:lnTo>
                <a:close/>
              </a:path>
              <a:path w="577215" h="2184400">
                <a:moveTo>
                  <a:pt x="173761" y="241300"/>
                </a:moveTo>
                <a:lnTo>
                  <a:pt x="124696" y="241300"/>
                </a:lnTo>
                <a:lnTo>
                  <a:pt x="116112" y="254000"/>
                </a:lnTo>
                <a:lnTo>
                  <a:pt x="107353" y="266700"/>
                </a:lnTo>
                <a:lnTo>
                  <a:pt x="109268" y="266700"/>
                </a:lnTo>
                <a:lnTo>
                  <a:pt x="112588" y="279400"/>
                </a:lnTo>
                <a:lnTo>
                  <a:pt x="105907" y="279400"/>
                </a:lnTo>
                <a:lnTo>
                  <a:pt x="108867" y="292100"/>
                </a:lnTo>
                <a:lnTo>
                  <a:pt x="106783" y="304800"/>
                </a:lnTo>
                <a:lnTo>
                  <a:pt x="155736" y="304800"/>
                </a:lnTo>
                <a:lnTo>
                  <a:pt x="159726" y="292100"/>
                </a:lnTo>
                <a:lnTo>
                  <a:pt x="158809" y="292100"/>
                </a:lnTo>
                <a:lnTo>
                  <a:pt x="156428" y="279400"/>
                </a:lnTo>
                <a:lnTo>
                  <a:pt x="161220" y="266700"/>
                </a:lnTo>
                <a:lnTo>
                  <a:pt x="174402" y="254000"/>
                </a:lnTo>
                <a:lnTo>
                  <a:pt x="173761" y="241300"/>
                </a:lnTo>
                <a:close/>
              </a:path>
              <a:path w="577215" h="2184400">
                <a:moveTo>
                  <a:pt x="107331" y="266700"/>
                </a:moveTo>
                <a:lnTo>
                  <a:pt x="104673" y="266700"/>
                </a:lnTo>
                <a:lnTo>
                  <a:pt x="103474" y="279400"/>
                </a:lnTo>
                <a:lnTo>
                  <a:pt x="105645" y="279400"/>
                </a:lnTo>
                <a:lnTo>
                  <a:pt x="107331" y="266700"/>
                </a:lnTo>
                <a:close/>
              </a:path>
              <a:path w="577215" h="2184400">
                <a:moveTo>
                  <a:pt x="106674" y="254000"/>
                </a:moveTo>
                <a:lnTo>
                  <a:pt x="105502" y="266700"/>
                </a:lnTo>
                <a:lnTo>
                  <a:pt x="107353" y="266700"/>
                </a:lnTo>
                <a:lnTo>
                  <a:pt x="106674" y="254000"/>
                </a:lnTo>
                <a:close/>
              </a:path>
              <a:path w="577215" h="2184400">
                <a:moveTo>
                  <a:pt x="108772" y="241300"/>
                </a:moveTo>
                <a:lnTo>
                  <a:pt x="106950" y="241300"/>
                </a:lnTo>
                <a:lnTo>
                  <a:pt x="103995" y="254000"/>
                </a:lnTo>
                <a:lnTo>
                  <a:pt x="108923" y="254000"/>
                </a:lnTo>
                <a:lnTo>
                  <a:pt x="108772" y="241300"/>
                </a:lnTo>
                <a:close/>
              </a:path>
              <a:path w="577215" h="2184400">
                <a:moveTo>
                  <a:pt x="117152" y="241300"/>
                </a:moveTo>
                <a:lnTo>
                  <a:pt x="112655" y="254000"/>
                </a:lnTo>
                <a:lnTo>
                  <a:pt x="115245" y="254000"/>
                </a:lnTo>
                <a:lnTo>
                  <a:pt x="117152" y="241300"/>
                </a:lnTo>
                <a:close/>
              </a:path>
              <a:path w="577215" h="2184400">
                <a:moveTo>
                  <a:pt x="121448" y="215900"/>
                </a:moveTo>
                <a:lnTo>
                  <a:pt x="113346" y="228600"/>
                </a:lnTo>
                <a:lnTo>
                  <a:pt x="113737" y="241300"/>
                </a:lnTo>
                <a:lnTo>
                  <a:pt x="167239" y="241300"/>
                </a:lnTo>
                <a:lnTo>
                  <a:pt x="162778" y="228600"/>
                </a:lnTo>
                <a:lnTo>
                  <a:pt x="136613" y="228600"/>
                </a:lnTo>
                <a:lnTo>
                  <a:pt x="121448" y="215900"/>
                </a:lnTo>
                <a:close/>
              </a:path>
              <a:path w="577215" h="2184400">
                <a:moveTo>
                  <a:pt x="139725" y="190500"/>
                </a:moveTo>
                <a:lnTo>
                  <a:pt x="137382" y="190500"/>
                </a:lnTo>
                <a:lnTo>
                  <a:pt x="132215" y="203200"/>
                </a:lnTo>
                <a:lnTo>
                  <a:pt x="136080" y="215900"/>
                </a:lnTo>
                <a:lnTo>
                  <a:pt x="136613" y="228600"/>
                </a:lnTo>
                <a:lnTo>
                  <a:pt x="146808" y="228600"/>
                </a:lnTo>
                <a:lnTo>
                  <a:pt x="147410" y="215900"/>
                </a:lnTo>
                <a:lnTo>
                  <a:pt x="152483" y="203200"/>
                </a:lnTo>
                <a:lnTo>
                  <a:pt x="140388" y="203200"/>
                </a:lnTo>
                <a:lnTo>
                  <a:pt x="139725" y="190500"/>
                </a:lnTo>
                <a:close/>
              </a:path>
              <a:path w="577215" h="2184400">
                <a:moveTo>
                  <a:pt x="188013" y="203200"/>
                </a:moveTo>
                <a:lnTo>
                  <a:pt x="156953" y="203200"/>
                </a:lnTo>
                <a:lnTo>
                  <a:pt x="155748" y="215900"/>
                </a:lnTo>
                <a:lnTo>
                  <a:pt x="146808" y="228600"/>
                </a:lnTo>
                <a:lnTo>
                  <a:pt x="180317" y="228600"/>
                </a:lnTo>
                <a:lnTo>
                  <a:pt x="188822" y="215900"/>
                </a:lnTo>
                <a:lnTo>
                  <a:pt x="188013" y="203200"/>
                </a:lnTo>
                <a:close/>
              </a:path>
              <a:path w="577215" h="2184400">
                <a:moveTo>
                  <a:pt x="179561" y="190500"/>
                </a:moveTo>
                <a:lnTo>
                  <a:pt x="139725" y="190500"/>
                </a:lnTo>
                <a:lnTo>
                  <a:pt x="144456" y="203200"/>
                </a:lnTo>
                <a:lnTo>
                  <a:pt x="178803" y="203200"/>
                </a:lnTo>
                <a:lnTo>
                  <a:pt x="179561" y="190500"/>
                </a:lnTo>
                <a:close/>
              </a:path>
              <a:path w="577215" h="2184400">
                <a:moveTo>
                  <a:pt x="195657" y="190500"/>
                </a:moveTo>
                <a:lnTo>
                  <a:pt x="188000" y="190500"/>
                </a:lnTo>
                <a:lnTo>
                  <a:pt x="178803" y="203200"/>
                </a:lnTo>
                <a:lnTo>
                  <a:pt x="190996" y="203200"/>
                </a:lnTo>
                <a:lnTo>
                  <a:pt x="195657" y="190500"/>
                </a:lnTo>
                <a:close/>
              </a:path>
              <a:path w="577215" h="2184400">
                <a:moveTo>
                  <a:pt x="152686" y="162758"/>
                </a:moveTo>
                <a:lnTo>
                  <a:pt x="153094" y="165100"/>
                </a:lnTo>
                <a:lnTo>
                  <a:pt x="148300" y="190500"/>
                </a:lnTo>
                <a:lnTo>
                  <a:pt x="195666" y="190500"/>
                </a:lnTo>
                <a:lnTo>
                  <a:pt x="187723" y="177800"/>
                </a:lnTo>
                <a:lnTo>
                  <a:pt x="158979" y="177800"/>
                </a:lnTo>
                <a:lnTo>
                  <a:pt x="161364" y="165100"/>
                </a:lnTo>
                <a:lnTo>
                  <a:pt x="154742" y="165100"/>
                </a:lnTo>
                <a:lnTo>
                  <a:pt x="152686" y="162758"/>
                </a:lnTo>
                <a:close/>
              </a:path>
              <a:path w="577215" h="2184400">
                <a:moveTo>
                  <a:pt x="145176" y="165100"/>
                </a:moveTo>
                <a:lnTo>
                  <a:pt x="144287" y="177800"/>
                </a:lnTo>
                <a:lnTo>
                  <a:pt x="146102" y="177800"/>
                </a:lnTo>
                <a:lnTo>
                  <a:pt x="145176" y="165100"/>
                </a:lnTo>
                <a:close/>
              </a:path>
              <a:path w="577215" h="2184400">
                <a:moveTo>
                  <a:pt x="204981" y="165100"/>
                </a:moveTo>
                <a:lnTo>
                  <a:pt x="161992" y="165100"/>
                </a:lnTo>
                <a:lnTo>
                  <a:pt x="161113" y="177800"/>
                </a:lnTo>
                <a:lnTo>
                  <a:pt x="195867" y="177800"/>
                </a:lnTo>
                <a:lnTo>
                  <a:pt x="204981" y="165100"/>
                </a:lnTo>
                <a:close/>
              </a:path>
              <a:path w="577215" h="2184400">
                <a:moveTo>
                  <a:pt x="154759" y="165012"/>
                </a:moveTo>
                <a:close/>
              </a:path>
              <a:path w="577215" h="2184400">
                <a:moveTo>
                  <a:pt x="189939" y="114300"/>
                </a:moveTo>
                <a:lnTo>
                  <a:pt x="173943" y="114300"/>
                </a:lnTo>
                <a:lnTo>
                  <a:pt x="162132" y="127000"/>
                </a:lnTo>
                <a:lnTo>
                  <a:pt x="154759" y="165012"/>
                </a:lnTo>
                <a:lnTo>
                  <a:pt x="199942" y="165100"/>
                </a:lnTo>
                <a:lnTo>
                  <a:pt x="196529" y="152400"/>
                </a:lnTo>
                <a:lnTo>
                  <a:pt x="205204" y="152400"/>
                </a:lnTo>
                <a:lnTo>
                  <a:pt x="214119" y="139700"/>
                </a:lnTo>
                <a:lnTo>
                  <a:pt x="211424" y="127000"/>
                </a:lnTo>
                <a:lnTo>
                  <a:pt x="189446" y="127000"/>
                </a:lnTo>
                <a:lnTo>
                  <a:pt x="189939" y="114300"/>
                </a:lnTo>
                <a:close/>
              </a:path>
              <a:path w="577215" h="2184400">
                <a:moveTo>
                  <a:pt x="150879" y="152400"/>
                </a:moveTo>
                <a:lnTo>
                  <a:pt x="143158" y="152400"/>
                </a:lnTo>
                <a:lnTo>
                  <a:pt x="152686" y="162758"/>
                </a:lnTo>
                <a:lnTo>
                  <a:pt x="150879" y="152400"/>
                </a:lnTo>
                <a:close/>
              </a:path>
              <a:path w="577215" h="2184400">
                <a:moveTo>
                  <a:pt x="151400" y="139700"/>
                </a:moveTo>
                <a:lnTo>
                  <a:pt x="147879" y="152400"/>
                </a:lnTo>
                <a:lnTo>
                  <a:pt x="151649" y="152400"/>
                </a:lnTo>
                <a:lnTo>
                  <a:pt x="151400" y="139700"/>
                </a:lnTo>
                <a:close/>
              </a:path>
              <a:path w="577215" h="2184400">
                <a:moveTo>
                  <a:pt x="155534" y="127000"/>
                </a:moveTo>
                <a:lnTo>
                  <a:pt x="154657" y="127000"/>
                </a:lnTo>
                <a:lnTo>
                  <a:pt x="153404" y="139700"/>
                </a:lnTo>
                <a:lnTo>
                  <a:pt x="155534" y="127000"/>
                </a:lnTo>
                <a:close/>
              </a:path>
              <a:path w="577215" h="2184400">
                <a:moveTo>
                  <a:pt x="199216" y="114300"/>
                </a:moveTo>
                <a:lnTo>
                  <a:pt x="189939" y="114300"/>
                </a:lnTo>
                <a:lnTo>
                  <a:pt x="189446" y="127000"/>
                </a:lnTo>
                <a:lnTo>
                  <a:pt x="193934" y="127000"/>
                </a:lnTo>
                <a:lnTo>
                  <a:pt x="199216" y="114300"/>
                </a:lnTo>
                <a:close/>
              </a:path>
              <a:path w="577215" h="2184400">
                <a:moveTo>
                  <a:pt x="204096" y="114300"/>
                </a:moveTo>
                <a:lnTo>
                  <a:pt x="199216" y="114300"/>
                </a:lnTo>
                <a:lnTo>
                  <a:pt x="193934" y="127000"/>
                </a:lnTo>
                <a:lnTo>
                  <a:pt x="207381" y="127000"/>
                </a:lnTo>
                <a:lnTo>
                  <a:pt x="204096" y="114300"/>
                </a:lnTo>
                <a:close/>
              </a:path>
              <a:path w="577215" h="2184400">
                <a:moveTo>
                  <a:pt x="207051" y="114300"/>
                </a:moveTo>
                <a:lnTo>
                  <a:pt x="204096" y="114300"/>
                </a:lnTo>
                <a:lnTo>
                  <a:pt x="207381" y="127000"/>
                </a:lnTo>
                <a:lnTo>
                  <a:pt x="209834" y="127000"/>
                </a:lnTo>
                <a:lnTo>
                  <a:pt x="207051" y="114300"/>
                </a:lnTo>
                <a:close/>
              </a:path>
              <a:path w="577215" h="2184400">
                <a:moveTo>
                  <a:pt x="223030" y="114300"/>
                </a:moveTo>
                <a:lnTo>
                  <a:pt x="207051" y="114300"/>
                </a:lnTo>
                <a:lnTo>
                  <a:pt x="209834" y="127000"/>
                </a:lnTo>
                <a:lnTo>
                  <a:pt x="218983" y="127000"/>
                </a:lnTo>
                <a:lnTo>
                  <a:pt x="223030" y="114300"/>
                </a:lnTo>
                <a:close/>
              </a:path>
              <a:path w="577215" h="2184400">
                <a:moveTo>
                  <a:pt x="160641" y="101600"/>
                </a:moveTo>
                <a:lnTo>
                  <a:pt x="157743" y="101600"/>
                </a:lnTo>
                <a:lnTo>
                  <a:pt x="155875" y="114300"/>
                </a:lnTo>
                <a:lnTo>
                  <a:pt x="159800" y="114300"/>
                </a:lnTo>
                <a:lnTo>
                  <a:pt x="160641" y="101600"/>
                </a:lnTo>
                <a:close/>
              </a:path>
              <a:path w="577215" h="2184400">
                <a:moveTo>
                  <a:pt x="167823" y="106259"/>
                </a:moveTo>
                <a:lnTo>
                  <a:pt x="167037" y="114300"/>
                </a:lnTo>
                <a:lnTo>
                  <a:pt x="170055" y="114300"/>
                </a:lnTo>
                <a:lnTo>
                  <a:pt x="170018" y="111684"/>
                </a:lnTo>
                <a:lnTo>
                  <a:pt x="167823" y="106259"/>
                </a:lnTo>
                <a:close/>
              </a:path>
              <a:path w="577215" h="2184400">
                <a:moveTo>
                  <a:pt x="174749" y="101600"/>
                </a:moveTo>
                <a:lnTo>
                  <a:pt x="169877" y="101600"/>
                </a:lnTo>
                <a:lnTo>
                  <a:pt x="170018" y="111684"/>
                </a:lnTo>
                <a:lnTo>
                  <a:pt x="171077" y="114300"/>
                </a:lnTo>
                <a:lnTo>
                  <a:pt x="174708" y="103200"/>
                </a:lnTo>
                <a:lnTo>
                  <a:pt x="174749" y="101600"/>
                </a:lnTo>
                <a:close/>
              </a:path>
              <a:path w="577215" h="2184400">
                <a:moveTo>
                  <a:pt x="174593" y="107677"/>
                </a:moveTo>
                <a:lnTo>
                  <a:pt x="171077" y="114300"/>
                </a:lnTo>
                <a:lnTo>
                  <a:pt x="174422" y="114300"/>
                </a:lnTo>
                <a:lnTo>
                  <a:pt x="174593" y="107677"/>
                </a:lnTo>
                <a:close/>
              </a:path>
              <a:path w="577215" h="2184400">
                <a:moveTo>
                  <a:pt x="191760" y="101600"/>
                </a:moveTo>
                <a:lnTo>
                  <a:pt x="186480" y="101600"/>
                </a:lnTo>
                <a:lnTo>
                  <a:pt x="183504" y="114300"/>
                </a:lnTo>
                <a:lnTo>
                  <a:pt x="186324" y="114300"/>
                </a:lnTo>
                <a:lnTo>
                  <a:pt x="191760" y="101600"/>
                </a:lnTo>
                <a:close/>
              </a:path>
              <a:path w="577215" h="2184400">
                <a:moveTo>
                  <a:pt x="229133" y="101600"/>
                </a:moveTo>
                <a:lnTo>
                  <a:pt x="196243" y="101600"/>
                </a:lnTo>
                <a:lnTo>
                  <a:pt x="193108" y="114300"/>
                </a:lnTo>
                <a:lnTo>
                  <a:pt x="221714" y="114300"/>
                </a:lnTo>
                <a:lnTo>
                  <a:pt x="229133" y="101600"/>
                </a:lnTo>
                <a:close/>
              </a:path>
              <a:path w="577215" h="2184400">
                <a:moveTo>
                  <a:pt x="233850" y="101600"/>
                </a:moveTo>
                <a:lnTo>
                  <a:pt x="229208" y="101600"/>
                </a:lnTo>
                <a:lnTo>
                  <a:pt x="231303" y="114300"/>
                </a:lnTo>
                <a:lnTo>
                  <a:pt x="233850" y="101600"/>
                </a:lnTo>
                <a:close/>
              </a:path>
              <a:path w="577215" h="2184400">
                <a:moveTo>
                  <a:pt x="177819" y="101600"/>
                </a:moveTo>
                <a:lnTo>
                  <a:pt x="175232" y="101600"/>
                </a:lnTo>
                <a:lnTo>
                  <a:pt x="174708" y="103200"/>
                </a:lnTo>
                <a:lnTo>
                  <a:pt x="174593" y="107677"/>
                </a:lnTo>
                <a:lnTo>
                  <a:pt x="177819" y="101600"/>
                </a:lnTo>
                <a:close/>
              </a:path>
              <a:path w="577215" h="2184400">
                <a:moveTo>
                  <a:pt x="168278" y="101600"/>
                </a:moveTo>
                <a:lnTo>
                  <a:pt x="165937" y="101600"/>
                </a:lnTo>
                <a:lnTo>
                  <a:pt x="167823" y="106259"/>
                </a:lnTo>
                <a:lnTo>
                  <a:pt x="168278" y="101600"/>
                </a:lnTo>
                <a:close/>
              </a:path>
              <a:path w="577215" h="2184400">
                <a:moveTo>
                  <a:pt x="175232" y="101600"/>
                </a:moveTo>
                <a:lnTo>
                  <a:pt x="174749" y="101600"/>
                </a:lnTo>
                <a:lnTo>
                  <a:pt x="174708" y="103200"/>
                </a:lnTo>
                <a:lnTo>
                  <a:pt x="175232" y="101600"/>
                </a:lnTo>
                <a:close/>
              </a:path>
              <a:path w="577215" h="2184400">
                <a:moveTo>
                  <a:pt x="200610" y="63500"/>
                </a:moveTo>
                <a:lnTo>
                  <a:pt x="171591" y="63500"/>
                </a:lnTo>
                <a:lnTo>
                  <a:pt x="167615" y="76200"/>
                </a:lnTo>
                <a:lnTo>
                  <a:pt x="165257" y="101600"/>
                </a:lnTo>
                <a:lnTo>
                  <a:pt x="229429" y="101600"/>
                </a:lnTo>
                <a:lnTo>
                  <a:pt x="226921" y="88900"/>
                </a:lnTo>
                <a:lnTo>
                  <a:pt x="170555" y="88900"/>
                </a:lnTo>
                <a:lnTo>
                  <a:pt x="169139" y="76200"/>
                </a:lnTo>
                <a:lnTo>
                  <a:pt x="193929" y="76200"/>
                </a:lnTo>
                <a:lnTo>
                  <a:pt x="200610" y="63500"/>
                </a:lnTo>
                <a:close/>
              </a:path>
              <a:path w="577215" h="2184400">
                <a:moveTo>
                  <a:pt x="198002" y="76200"/>
                </a:moveTo>
                <a:lnTo>
                  <a:pt x="181988" y="76200"/>
                </a:lnTo>
                <a:lnTo>
                  <a:pt x="180883" y="88900"/>
                </a:lnTo>
                <a:lnTo>
                  <a:pt x="198237" y="88900"/>
                </a:lnTo>
                <a:lnTo>
                  <a:pt x="198002" y="76200"/>
                </a:lnTo>
                <a:close/>
              </a:path>
              <a:path w="577215" h="2184400">
                <a:moveTo>
                  <a:pt x="225929" y="76200"/>
                </a:moveTo>
                <a:lnTo>
                  <a:pt x="199898" y="76200"/>
                </a:lnTo>
                <a:lnTo>
                  <a:pt x="199423" y="88900"/>
                </a:lnTo>
                <a:lnTo>
                  <a:pt x="226921" y="88900"/>
                </a:lnTo>
                <a:lnTo>
                  <a:pt x="225929" y="76200"/>
                </a:lnTo>
                <a:close/>
              </a:path>
              <a:path w="577215" h="2184400">
                <a:moveTo>
                  <a:pt x="240669" y="63500"/>
                </a:moveTo>
                <a:lnTo>
                  <a:pt x="216150" y="63500"/>
                </a:lnTo>
                <a:lnTo>
                  <a:pt x="213667" y="76200"/>
                </a:lnTo>
                <a:lnTo>
                  <a:pt x="231919" y="76200"/>
                </a:lnTo>
                <a:lnTo>
                  <a:pt x="240058" y="88900"/>
                </a:lnTo>
                <a:lnTo>
                  <a:pt x="244818" y="76200"/>
                </a:lnTo>
                <a:lnTo>
                  <a:pt x="240669" y="63500"/>
                </a:lnTo>
                <a:close/>
              </a:path>
              <a:path w="577215" h="2184400">
                <a:moveTo>
                  <a:pt x="208703" y="63500"/>
                </a:moveTo>
                <a:lnTo>
                  <a:pt x="200610" y="63500"/>
                </a:lnTo>
                <a:lnTo>
                  <a:pt x="197970" y="76200"/>
                </a:lnTo>
                <a:lnTo>
                  <a:pt x="213667" y="76200"/>
                </a:lnTo>
                <a:lnTo>
                  <a:pt x="208703" y="63500"/>
                </a:lnTo>
                <a:close/>
              </a:path>
              <a:path w="577215" h="2184400">
                <a:moveTo>
                  <a:pt x="191726" y="50800"/>
                </a:moveTo>
                <a:lnTo>
                  <a:pt x="187171" y="50800"/>
                </a:lnTo>
                <a:lnTo>
                  <a:pt x="188397" y="63500"/>
                </a:lnTo>
                <a:lnTo>
                  <a:pt x="191726" y="50800"/>
                </a:lnTo>
                <a:close/>
              </a:path>
              <a:path w="577215" h="2184400">
                <a:moveTo>
                  <a:pt x="251718" y="38100"/>
                </a:moveTo>
                <a:lnTo>
                  <a:pt x="198255" y="38100"/>
                </a:lnTo>
                <a:lnTo>
                  <a:pt x="198335" y="50800"/>
                </a:lnTo>
                <a:lnTo>
                  <a:pt x="190396" y="63500"/>
                </a:lnTo>
                <a:lnTo>
                  <a:pt x="245641" y="63500"/>
                </a:lnTo>
                <a:lnTo>
                  <a:pt x="245576" y="50800"/>
                </a:lnTo>
                <a:lnTo>
                  <a:pt x="245820" y="50800"/>
                </a:lnTo>
                <a:lnTo>
                  <a:pt x="251718" y="38100"/>
                </a:lnTo>
                <a:close/>
              </a:path>
              <a:path w="577215" h="2184400">
                <a:moveTo>
                  <a:pt x="194202" y="38100"/>
                </a:moveTo>
                <a:lnTo>
                  <a:pt x="193827" y="50800"/>
                </a:lnTo>
                <a:lnTo>
                  <a:pt x="194535" y="50800"/>
                </a:lnTo>
                <a:lnTo>
                  <a:pt x="194202" y="38100"/>
                </a:lnTo>
                <a:close/>
              </a:path>
              <a:path w="577215" h="2184400">
                <a:moveTo>
                  <a:pt x="258046" y="38100"/>
                </a:moveTo>
                <a:lnTo>
                  <a:pt x="254081" y="38100"/>
                </a:lnTo>
                <a:lnTo>
                  <a:pt x="257094" y="50800"/>
                </a:lnTo>
                <a:lnTo>
                  <a:pt x="258046" y="38100"/>
                </a:lnTo>
                <a:close/>
              </a:path>
              <a:path w="577215" h="2184400">
                <a:moveTo>
                  <a:pt x="188124" y="27403"/>
                </a:moveTo>
                <a:lnTo>
                  <a:pt x="181503" y="38100"/>
                </a:lnTo>
                <a:lnTo>
                  <a:pt x="189597" y="38100"/>
                </a:lnTo>
                <a:lnTo>
                  <a:pt x="188124" y="27403"/>
                </a:lnTo>
                <a:close/>
              </a:path>
              <a:path w="577215" h="2184400">
                <a:moveTo>
                  <a:pt x="206925" y="0"/>
                </a:moveTo>
                <a:lnTo>
                  <a:pt x="198667" y="0"/>
                </a:lnTo>
                <a:lnTo>
                  <a:pt x="193949" y="12700"/>
                </a:lnTo>
                <a:lnTo>
                  <a:pt x="189364" y="25400"/>
                </a:lnTo>
                <a:lnTo>
                  <a:pt x="188407" y="26946"/>
                </a:lnTo>
                <a:lnTo>
                  <a:pt x="192434" y="38100"/>
                </a:lnTo>
                <a:lnTo>
                  <a:pt x="205501" y="38100"/>
                </a:lnTo>
                <a:lnTo>
                  <a:pt x="201704" y="25400"/>
                </a:lnTo>
                <a:lnTo>
                  <a:pt x="219956" y="25400"/>
                </a:lnTo>
                <a:lnTo>
                  <a:pt x="218915" y="12700"/>
                </a:lnTo>
                <a:lnTo>
                  <a:pt x="201640" y="12700"/>
                </a:lnTo>
                <a:lnTo>
                  <a:pt x="206925" y="0"/>
                </a:lnTo>
                <a:close/>
              </a:path>
              <a:path w="577215" h="2184400">
                <a:moveTo>
                  <a:pt x="255157" y="25400"/>
                </a:moveTo>
                <a:lnTo>
                  <a:pt x="206356" y="25400"/>
                </a:lnTo>
                <a:lnTo>
                  <a:pt x="205501" y="38100"/>
                </a:lnTo>
                <a:lnTo>
                  <a:pt x="256208" y="38100"/>
                </a:lnTo>
                <a:lnTo>
                  <a:pt x="255157" y="25400"/>
                </a:lnTo>
                <a:close/>
              </a:path>
              <a:path w="577215" h="2184400">
                <a:moveTo>
                  <a:pt x="187848" y="25400"/>
                </a:moveTo>
                <a:lnTo>
                  <a:pt x="188124" y="27403"/>
                </a:lnTo>
                <a:lnTo>
                  <a:pt x="188407" y="26946"/>
                </a:lnTo>
                <a:lnTo>
                  <a:pt x="187848" y="25400"/>
                </a:lnTo>
                <a:close/>
              </a:path>
              <a:path w="577215" h="2184400">
                <a:moveTo>
                  <a:pt x="230796" y="0"/>
                </a:moveTo>
                <a:lnTo>
                  <a:pt x="229102" y="12700"/>
                </a:lnTo>
                <a:lnTo>
                  <a:pt x="219956" y="25400"/>
                </a:lnTo>
                <a:lnTo>
                  <a:pt x="247546" y="25400"/>
                </a:lnTo>
                <a:lnTo>
                  <a:pt x="246364" y="12700"/>
                </a:lnTo>
                <a:lnTo>
                  <a:pt x="234801" y="12700"/>
                </a:lnTo>
                <a:lnTo>
                  <a:pt x="230796" y="0"/>
                </a:lnTo>
                <a:close/>
              </a:path>
              <a:path w="577215" h="2184400">
                <a:moveTo>
                  <a:pt x="250355" y="12700"/>
                </a:moveTo>
                <a:lnTo>
                  <a:pt x="248981" y="12700"/>
                </a:lnTo>
                <a:lnTo>
                  <a:pt x="249204" y="25400"/>
                </a:lnTo>
                <a:lnTo>
                  <a:pt x="250355" y="12700"/>
                </a:lnTo>
                <a:close/>
              </a:path>
              <a:path w="577215" h="2184400">
                <a:moveTo>
                  <a:pt x="216569" y="0"/>
                </a:moveTo>
                <a:lnTo>
                  <a:pt x="207833" y="12700"/>
                </a:lnTo>
                <a:lnTo>
                  <a:pt x="218915" y="12700"/>
                </a:lnTo>
                <a:lnTo>
                  <a:pt x="216569" y="0"/>
                </a:lnTo>
                <a:close/>
              </a:path>
            </a:pathLst>
          </a:custGeom>
          <a:solidFill>
            <a:srgbClr val="EC5D57"/>
          </a:solidFill>
        </p:spPr>
        <p:txBody>
          <a:bodyPr wrap="square" lIns="0" tIns="0" rIns="0" bIns="0" rtlCol="0"/>
          <a:lstStyle/>
          <a:p>
            <a:endParaRPr/>
          </a:p>
        </p:txBody>
      </p:sp>
      <p:sp>
        <p:nvSpPr>
          <p:cNvPr id="17" name="object 17"/>
          <p:cNvSpPr/>
          <p:nvPr/>
        </p:nvSpPr>
        <p:spPr>
          <a:xfrm>
            <a:off x="9773319" y="4214471"/>
            <a:ext cx="360829" cy="1371600"/>
          </a:xfrm>
          <a:prstGeom prst="rect">
            <a:avLst/>
          </a:prstGeom>
          <a:blipFill>
            <a:blip r:embed="rId3" cstate="print"/>
            <a:stretch>
              <a:fillRect/>
            </a:stretch>
          </a:blipFill>
        </p:spPr>
        <p:txBody>
          <a:bodyPr wrap="square" lIns="0" tIns="0" rIns="0" bIns="0" rtlCol="0"/>
          <a:lstStyle/>
          <a:p>
            <a:endParaRPr/>
          </a:p>
        </p:txBody>
      </p:sp>
      <p:sp>
        <p:nvSpPr>
          <p:cNvPr id="18" name="object 18"/>
          <p:cNvSpPr txBox="1"/>
          <p:nvPr/>
        </p:nvSpPr>
        <p:spPr>
          <a:xfrm>
            <a:off x="3824820" y="5436471"/>
            <a:ext cx="827405" cy="324448"/>
          </a:xfrm>
          <a:prstGeom prst="rect">
            <a:avLst/>
          </a:prstGeom>
          <a:ln w="25400">
            <a:solidFill>
              <a:srgbClr val="85888D"/>
            </a:solidFill>
          </a:ln>
        </p:spPr>
        <p:txBody>
          <a:bodyPr vert="horz" wrap="square" lIns="0" tIns="62230" rIns="0" bIns="0" rtlCol="0">
            <a:spAutoFit/>
          </a:bodyPr>
          <a:lstStyle/>
          <a:p>
            <a:pPr marL="60960">
              <a:spcBef>
                <a:spcPts val="490"/>
              </a:spcBef>
            </a:pPr>
            <a:r>
              <a:rPr sz="1700" spc="-15" dirty="0">
                <a:latin typeface="Verdana"/>
                <a:cs typeface="Verdana"/>
              </a:rPr>
              <a:t>Kernel</a:t>
            </a:r>
            <a:endParaRPr sz="1700">
              <a:latin typeface="Verdana"/>
              <a:cs typeface="Verdana"/>
            </a:endParaRPr>
          </a:p>
        </p:txBody>
      </p:sp>
      <p:sp>
        <p:nvSpPr>
          <p:cNvPr id="19" name="object 19"/>
          <p:cNvSpPr txBox="1"/>
          <p:nvPr/>
        </p:nvSpPr>
        <p:spPr>
          <a:xfrm>
            <a:off x="5841608" y="3908191"/>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1</a:t>
            </a:r>
            <a:endParaRPr sz="1700">
              <a:latin typeface="Verdana"/>
              <a:cs typeface="Verdana"/>
            </a:endParaRPr>
          </a:p>
        </p:txBody>
      </p:sp>
      <p:sp>
        <p:nvSpPr>
          <p:cNvPr id="20" name="object 20"/>
          <p:cNvSpPr txBox="1"/>
          <p:nvPr/>
        </p:nvSpPr>
        <p:spPr>
          <a:xfrm>
            <a:off x="5841608" y="4759091"/>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2</a:t>
            </a:r>
            <a:endParaRPr sz="1700">
              <a:latin typeface="Verdana"/>
              <a:cs typeface="Verdana"/>
            </a:endParaRPr>
          </a:p>
        </p:txBody>
      </p:sp>
      <p:sp>
        <p:nvSpPr>
          <p:cNvPr id="21" name="object 21"/>
          <p:cNvSpPr txBox="1"/>
          <p:nvPr/>
        </p:nvSpPr>
        <p:spPr>
          <a:xfrm>
            <a:off x="5841608" y="5609990"/>
            <a:ext cx="1884680" cy="328936"/>
          </a:xfrm>
          <a:prstGeom prst="rect">
            <a:avLst/>
          </a:prstGeom>
          <a:ln w="25400">
            <a:solidFill>
              <a:srgbClr val="85888D"/>
            </a:solidFill>
          </a:ln>
        </p:spPr>
        <p:txBody>
          <a:bodyPr vert="horz" wrap="square" lIns="0" tIns="66675" rIns="0" bIns="0" rtlCol="0">
            <a:spAutoFit/>
          </a:bodyPr>
          <a:lstStyle/>
          <a:p>
            <a:pPr marL="63500">
              <a:spcBef>
                <a:spcPts val="525"/>
              </a:spcBef>
            </a:pPr>
            <a:r>
              <a:rPr sz="1700" spc="-5" dirty="0">
                <a:latin typeface="Verdana"/>
                <a:cs typeface="Verdana"/>
              </a:rPr>
              <a:t>Event Handler</a:t>
            </a:r>
            <a:r>
              <a:rPr sz="1700" spc="-50" dirty="0">
                <a:latin typeface="Verdana"/>
                <a:cs typeface="Verdana"/>
              </a:rPr>
              <a:t> </a:t>
            </a:r>
            <a:r>
              <a:rPr sz="1700" dirty="0">
                <a:latin typeface="Verdana"/>
                <a:cs typeface="Verdana"/>
              </a:rPr>
              <a:t>3</a:t>
            </a:r>
            <a:endParaRPr sz="1700">
              <a:latin typeface="Verdana"/>
              <a:cs typeface="Verdana"/>
            </a:endParaRPr>
          </a:p>
        </p:txBody>
      </p:sp>
      <p:sp>
        <p:nvSpPr>
          <p:cNvPr id="22" name="object 22"/>
          <p:cNvSpPr/>
          <p:nvPr/>
        </p:nvSpPr>
        <p:spPr>
          <a:xfrm>
            <a:off x="4609148" y="4088799"/>
            <a:ext cx="1166495" cy="1358900"/>
          </a:xfrm>
          <a:custGeom>
            <a:avLst/>
            <a:gdLst/>
            <a:ahLst/>
            <a:cxnLst/>
            <a:rect l="l" t="t" r="r" b="b"/>
            <a:pathLst>
              <a:path w="1166495" h="1358900">
                <a:moveTo>
                  <a:pt x="0" y="1358749"/>
                </a:moveTo>
                <a:lnTo>
                  <a:pt x="1157998" y="9636"/>
                </a:lnTo>
                <a:lnTo>
                  <a:pt x="1166270" y="0"/>
                </a:lnTo>
              </a:path>
            </a:pathLst>
          </a:custGeom>
          <a:ln w="25399">
            <a:solidFill>
              <a:srgbClr val="000000"/>
            </a:solidFill>
          </a:ln>
        </p:spPr>
        <p:txBody>
          <a:bodyPr wrap="square" lIns="0" tIns="0" rIns="0" bIns="0" rtlCol="0"/>
          <a:lstStyle/>
          <a:p>
            <a:endParaRPr/>
          </a:p>
        </p:txBody>
      </p:sp>
      <p:sp>
        <p:nvSpPr>
          <p:cNvPr id="23" name="object 23"/>
          <p:cNvSpPr/>
          <p:nvPr/>
        </p:nvSpPr>
        <p:spPr>
          <a:xfrm>
            <a:off x="5720889" y="4005923"/>
            <a:ext cx="125730" cy="132715"/>
          </a:xfrm>
          <a:custGeom>
            <a:avLst/>
            <a:gdLst/>
            <a:ahLst/>
            <a:cxnLst/>
            <a:rect l="l" t="t" r="r" b="b"/>
            <a:pathLst>
              <a:path w="125729" h="132714">
                <a:moveTo>
                  <a:pt x="125665" y="0"/>
                </a:moveTo>
                <a:lnTo>
                  <a:pt x="0" y="52810"/>
                </a:lnTo>
                <a:lnTo>
                  <a:pt x="92514" y="132218"/>
                </a:lnTo>
                <a:lnTo>
                  <a:pt x="125665" y="0"/>
                </a:lnTo>
                <a:close/>
              </a:path>
            </a:pathLst>
          </a:custGeom>
          <a:solidFill>
            <a:srgbClr val="000000"/>
          </a:solidFill>
        </p:spPr>
        <p:txBody>
          <a:bodyPr wrap="square" lIns="0" tIns="0" rIns="0" bIns="0" rtlCol="0"/>
          <a:lstStyle/>
          <a:p>
            <a:endParaRPr/>
          </a:p>
        </p:txBody>
      </p:sp>
      <p:sp>
        <p:nvSpPr>
          <p:cNvPr id="24" name="object 24"/>
          <p:cNvSpPr/>
          <p:nvPr/>
        </p:nvSpPr>
        <p:spPr>
          <a:xfrm>
            <a:off x="4732776" y="4137508"/>
            <a:ext cx="1113790" cy="1280795"/>
          </a:xfrm>
          <a:custGeom>
            <a:avLst/>
            <a:gdLst/>
            <a:ahLst/>
            <a:cxnLst/>
            <a:rect l="l" t="t" r="r" b="b"/>
            <a:pathLst>
              <a:path w="1113789" h="1280795">
                <a:moveTo>
                  <a:pt x="0" y="1280246"/>
                </a:moveTo>
                <a:lnTo>
                  <a:pt x="8335" y="1270665"/>
                </a:lnTo>
                <a:lnTo>
                  <a:pt x="1113778" y="0"/>
                </a:lnTo>
              </a:path>
            </a:pathLst>
          </a:custGeom>
          <a:ln w="25399">
            <a:solidFill>
              <a:srgbClr val="000000"/>
            </a:solidFill>
          </a:ln>
        </p:spPr>
        <p:txBody>
          <a:bodyPr wrap="square" lIns="0" tIns="0" rIns="0" bIns="0" rtlCol="0"/>
          <a:lstStyle/>
          <a:p>
            <a:endParaRPr/>
          </a:p>
        </p:txBody>
      </p:sp>
      <p:sp>
        <p:nvSpPr>
          <p:cNvPr id="25" name="object 25"/>
          <p:cNvSpPr/>
          <p:nvPr/>
        </p:nvSpPr>
        <p:spPr>
          <a:xfrm>
            <a:off x="4661089" y="5368161"/>
            <a:ext cx="126364" cy="132080"/>
          </a:xfrm>
          <a:custGeom>
            <a:avLst/>
            <a:gdLst/>
            <a:ahLst/>
            <a:cxnLst/>
            <a:rect l="l" t="t" r="r" b="b"/>
            <a:pathLst>
              <a:path w="126364" h="132079">
                <a:moveTo>
                  <a:pt x="34030" y="0"/>
                </a:moveTo>
                <a:lnTo>
                  <a:pt x="0" y="131993"/>
                </a:lnTo>
                <a:lnTo>
                  <a:pt x="126013" y="80022"/>
                </a:lnTo>
                <a:lnTo>
                  <a:pt x="34030" y="0"/>
                </a:lnTo>
                <a:close/>
              </a:path>
            </a:pathLst>
          </a:custGeom>
          <a:solidFill>
            <a:srgbClr val="000000"/>
          </a:solidFill>
        </p:spPr>
        <p:txBody>
          <a:bodyPr wrap="square" lIns="0" tIns="0" rIns="0" bIns="0" rtlCol="0"/>
          <a:lstStyle/>
          <a:p>
            <a:endParaRPr/>
          </a:p>
        </p:txBody>
      </p:sp>
      <p:sp>
        <p:nvSpPr>
          <p:cNvPr id="26" name="object 26"/>
          <p:cNvSpPr/>
          <p:nvPr/>
        </p:nvSpPr>
        <p:spPr>
          <a:xfrm>
            <a:off x="4678139" y="5708885"/>
            <a:ext cx="1059815" cy="22860"/>
          </a:xfrm>
          <a:custGeom>
            <a:avLst/>
            <a:gdLst/>
            <a:ahLst/>
            <a:cxnLst/>
            <a:rect l="l" t="t" r="r" b="b"/>
            <a:pathLst>
              <a:path w="1059814" h="22860">
                <a:moveTo>
                  <a:pt x="1059780" y="0"/>
                </a:moveTo>
                <a:lnTo>
                  <a:pt x="1047083" y="271"/>
                </a:lnTo>
                <a:lnTo>
                  <a:pt x="0" y="22689"/>
                </a:lnTo>
              </a:path>
            </a:pathLst>
          </a:custGeom>
          <a:ln w="25399">
            <a:solidFill>
              <a:srgbClr val="000000"/>
            </a:solidFill>
          </a:ln>
        </p:spPr>
        <p:txBody>
          <a:bodyPr wrap="square" lIns="0" tIns="0" rIns="0" bIns="0" rtlCol="0"/>
          <a:lstStyle/>
          <a:p>
            <a:endParaRPr/>
          </a:p>
        </p:txBody>
      </p:sp>
      <p:sp>
        <p:nvSpPr>
          <p:cNvPr id="27" name="object 27"/>
          <p:cNvSpPr/>
          <p:nvPr/>
        </p:nvSpPr>
        <p:spPr>
          <a:xfrm>
            <a:off x="5723917" y="5648211"/>
            <a:ext cx="123825" cy="121920"/>
          </a:xfrm>
          <a:custGeom>
            <a:avLst/>
            <a:gdLst/>
            <a:ahLst/>
            <a:cxnLst/>
            <a:rect l="l" t="t" r="r" b="b"/>
            <a:pathLst>
              <a:path w="123825" h="121920">
                <a:moveTo>
                  <a:pt x="0" y="0"/>
                </a:moveTo>
                <a:lnTo>
                  <a:pt x="2609" y="121892"/>
                </a:lnTo>
                <a:lnTo>
                  <a:pt x="123197" y="58336"/>
                </a:lnTo>
                <a:lnTo>
                  <a:pt x="0" y="0"/>
                </a:lnTo>
                <a:close/>
              </a:path>
            </a:pathLst>
          </a:custGeom>
          <a:solidFill>
            <a:srgbClr val="000000"/>
          </a:solidFill>
        </p:spPr>
        <p:txBody>
          <a:bodyPr wrap="square" lIns="0" tIns="0" rIns="0" bIns="0" rtlCol="0"/>
          <a:lstStyle/>
          <a:p>
            <a:endParaRPr/>
          </a:p>
        </p:txBody>
      </p:sp>
      <p:sp>
        <p:nvSpPr>
          <p:cNvPr id="28" name="object 28"/>
          <p:cNvSpPr/>
          <p:nvPr/>
        </p:nvSpPr>
        <p:spPr>
          <a:xfrm>
            <a:off x="4761598" y="5811630"/>
            <a:ext cx="1085850" cy="0"/>
          </a:xfrm>
          <a:custGeom>
            <a:avLst/>
            <a:gdLst/>
            <a:ahLst/>
            <a:cxnLst/>
            <a:rect l="l" t="t" r="r" b="b"/>
            <a:pathLst>
              <a:path w="1085850">
                <a:moveTo>
                  <a:pt x="1085308" y="0"/>
                </a:moveTo>
                <a:lnTo>
                  <a:pt x="12700" y="0"/>
                </a:lnTo>
                <a:lnTo>
                  <a:pt x="0" y="0"/>
                </a:lnTo>
              </a:path>
            </a:pathLst>
          </a:custGeom>
          <a:ln w="25400">
            <a:solidFill>
              <a:srgbClr val="000000"/>
            </a:solidFill>
          </a:ln>
        </p:spPr>
        <p:txBody>
          <a:bodyPr wrap="square" lIns="0" tIns="0" rIns="0" bIns="0" rtlCol="0"/>
          <a:lstStyle/>
          <a:p>
            <a:endParaRPr/>
          </a:p>
        </p:txBody>
      </p:sp>
      <p:sp>
        <p:nvSpPr>
          <p:cNvPr id="29" name="object 29"/>
          <p:cNvSpPr/>
          <p:nvPr/>
        </p:nvSpPr>
        <p:spPr>
          <a:xfrm>
            <a:off x="4652378" y="5750669"/>
            <a:ext cx="121920" cy="121920"/>
          </a:xfrm>
          <a:custGeom>
            <a:avLst/>
            <a:gdLst/>
            <a:ahLst/>
            <a:cxnLst/>
            <a:rect l="l" t="t" r="r" b="b"/>
            <a:pathLst>
              <a:path w="121919" h="121920">
                <a:moveTo>
                  <a:pt x="121919" y="0"/>
                </a:moveTo>
                <a:lnTo>
                  <a:pt x="0" y="60959"/>
                </a:lnTo>
                <a:lnTo>
                  <a:pt x="121919" y="121919"/>
                </a:lnTo>
                <a:lnTo>
                  <a:pt x="121919" y="0"/>
                </a:lnTo>
                <a:close/>
              </a:path>
            </a:pathLst>
          </a:custGeom>
          <a:solidFill>
            <a:srgbClr val="000000"/>
          </a:solidFill>
        </p:spPr>
        <p:txBody>
          <a:bodyPr wrap="square" lIns="0" tIns="0" rIns="0" bIns="0" rtlCol="0"/>
          <a:lstStyle/>
          <a:p>
            <a:endParaRPr/>
          </a:p>
        </p:txBody>
      </p:sp>
      <p:sp>
        <p:nvSpPr>
          <p:cNvPr id="30" name="object 30"/>
          <p:cNvSpPr/>
          <p:nvPr/>
        </p:nvSpPr>
        <p:spPr>
          <a:xfrm>
            <a:off x="4664794" y="4908896"/>
            <a:ext cx="1087755" cy="687070"/>
          </a:xfrm>
          <a:custGeom>
            <a:avLst/>
            <a:gdLst/>
            <a:ahLst/>
            <a:cxnLst/>
            <a:rect l="l" t="t" r="r" b="b"/>
            <a:pathLst>
              <a:path w="1087754" h="687070">
                <a:moveTo>
                  <a:pt x="1087635" y="0"/>
                </a:moveTo>
                <a:lnTo>
                  <a:pt x="1076896" y="6780"/>
                </a:lnTo>
                <a:lnTo>
                  <a:pt x="0" y="686699"/>
                </a:lnTo>
              </a:path>
            </a:pathLst>
          </a:custGeom>
          <a:ln w="25400">
            <a:solidFill>
              <a:srgbClr val="000000"/>
            </a:solidFill>
          </a:ln>
        </p:spPr>
        <p:txBody>
          <a:bodyPr wrap="square" lIns="0" tIns="0" rIns="0" bIns="0" rtlCol="0"/>
          <a:lstStyle/>
          <a:p>
            <a:endParaRPr/>
          </a:p>
        </p:txBody>
      </p:sp>
      <p:sp>
        <p:nvSpPr>
          <p:cNvPr id="31" name="object 31"/>
          <p:cNvSpPr/>
          <p:nvPr/>
        </p:nvSpPr>
        <p:spPr>
          <a:xfrm>
            <a:off x="5709145" y="4850588"/>
            <a:ext cx="135890" cy="116839"/>
          </a:xfrm>
          <a:custGeom>
            <a:avLst/>
            <a:gdLst/>
            <a:ahLst/>
            <a:cxnLst/>
            <a:rect l="l" t="t" r="r" b="b"/>
            <a:pathLst>
              <a:path w="135889" h="116839">
                <a:moveTo>
                  <a:pt x="135637" y="0"/>
                </a:moveTo>
                <a:lnTo>
                  <a:pt x="0" y="13543"/>
                </a:lnTo>
                <a:lnTo>
                  <a:pt x="65090" y="116635"/>
                </a:lnTo>
                <a:lnTo>
                  <a:pt x="135637" y="0"/>
                </a:lnTo>
                <a:close/>
              </a:path>
            </a:pathLst>
          </a:custGeom>
          <a:solidFill>
            <a:srgbClr val="000000"/>
          </a:solidFill>
        </p:spPr>
        <p:txBody>
          <a:bodyPr wrap="square" lIns="0" tIns="0" rIns="0" bIns="0" rtlCol="0"/>
          <a:lstStyle/>
          <a:p>
            <a:endParaRPr/>
          </a:p>
        </p:txBody>
      </p:sp>
      <p:sp>
        <p:nvSpPr>
          <p:cNvPr id="32" name="object 32"/>
          <p:cNvSpPr/>
          <p:nvPr/>
        </p:nvSpPr>
        <p:spPr>
          <a:xfrm>
            <a:off x="4744066" y="4939488"/>
            <a:ext cx="1113790" cy="699135"/>
          </a:xfrm>
          <a:custGeom>
            <a:avLst/>
            <a:gdLst/>
            <a:ahLst/>
            <a:cxnLst/>
            <a:rect l="l" t="t" r="r" b="b"/>
            <a:pathLst>
              <a:path w="1113789" h="699135">
                <a:moveTo>
                  <a:pt x="1113416" y="0"/>
                </a:moveTo>
                <a:lnTo>
                  <a:pt x="10757" y="691820"/>
                </a:lnTo>
                <a:lnTo>
                  <a:pt x="0" y="698569"/>
                </a:lnTo>
              </a:path>
            </a:pathLst>
          </a:custGeom>
          <a:ln w="25399">
            <a:solidFill>
              <a:srgbClr val="000000"/>
            </a:solidFill>
          </a:ln>
        </p:spPr>
        <p:txBody>
          <a:bodyPr wrap="square" lIns="0" tIns="0" rIns="0" bIns="0" rtlCol="0"/>
          <a:lstStyle/>
          <a:p>
            <a:endParaRPr/>
          </a:p>
        </p:txBody>
      </p:sp>
      <p:sp>
        <p:nvSpPr>
          <p:cNvPr id="33" name="object 33"/>
          <p:cNvSpPr/>
          <p:nvPr/>
        </p:nvSpPr>
        <p:spPr>
          <a:xfrm>
            <a:off x="4651547" y="5579670"/>
            <a:ext cx="135890" cy="116839"/>
          </a:xfrm>
          <a:custGeom>
            <a:avLst/>
            <a:gdLst/>
            <a:ahLst/>
            <a:cxnLst/>
            <a:rect l="l" t="t" r="r" b="b"/>
            <a:pathLst>
              <a:path w="135889" h="116839">
                <a:moveTo>
                  <a:pt x="70877" y="0"/>
                </a:moveTo>
                <a:lnTo>
                  <a:pt x="0" y="116434"/>
                </a:lnTo>
                <a:lnTo>
                  <a:pt x="135674" y="103275"/>
                </a:lnTo>
                <a:lnTo>
                  <a:pt x="70877" y="0"/>
                </a:lnTo>
                <a:close/>
              </a:path>
            </a:pathLst>
          </a:custGeom>
          <a:solidFill>
            <a:srgbClr val="000000"/>
          </a:solidFill>
        </p:spPr>
        <p:txBody>
          <a:bodyPr wrap="square" lIns="0" tIns="0" rIns="0" bIns="0" rtlCol="0"/>
          <a:lstStyle/>
          <a:p>
            <a:endParaRPr/>
          </a:p>
        </p:txBody>
      </p:sp>
      <p:sp>
        <p:nvSpPr>
          <p:cNvPr id="34" name="object 34"/>
          <p:cNvSpPr/>
          <p:nvPr/>
        </p:nvSpPr>
        <p:spPr>
          <a:xfrm>
            <a:off x="7716395" y="3246360"/>
            <a:ext cx="658495" cy="868044"/>
          </a:xfrm>
          <a:custGeom>
            <a:avLst/>
            <a:gdLst/>
            <a:ahLst/>
            <a:cxnLst/>
            <a:rect l="l" t="t" r="r" b="b"/>
            <a:pathLst>
              <a:path w="658495" h="868045">
                <a:moveTo>
                  <a:pt x="0" y="867753"/>
                </a:moveTo>
                <a:lnTo>
                  <a:pt x="650254" y="10120"/>
                </a:lnTo>
                <a:lnTo>
                  <a:pt x="657927" y="0"/>
                </a:lnTo>
              </a:path>
            </a:pathLst>
          </a:custGeom>
          <a:ln w="25400">
            <a:solidFill>
              <a:srgbClr val="000000"/>
            </a:solidFill>
          </a:ln>
        </p:spPr>
        <p:txBody>
          <a:bodyPr wrap="square" lIns="0" tIns="0" rIns="0" bIns="0" rtlCol="0"/>
          <a:lstStyle/>
          <a:p>
            <a:endParaRPr/>
          </a:p>
        </p:txBody>
      </p:sp>
      <p:sp>
        <p:nvSpPr>
          <p:cNvPr id="35" name="object 35"/>
          <p:cNvSpPr/>
          <p:nvPr/>
        </p:nvSpPr>
        <p:spPr>
          <a:xfrm>
            <a:off x="8318073" y="3159329"/>
            <a:ext cx="122555" cy="133985"/>
          </a:xfrm>
          <a:custGeom>
            <a:avLst/>
            <a:gdLst/>
            <a:ahLst/>
            <a:cxnLst/>
            <a:rect l="l" t="t" r="r" b="b"/>
            <a:pathLst>
              <a:path w="122554" h="133985">
                <a:moveTo>
                  <a:pt x="122236" y="0"/>
                </a:moveTo>
                <a:lnTo>
                  <a:pt x="0" y="60321"/>
                </a:lnTo>
                <a:lnTo>
                  <a:pt x="97152" y="133982"/>
                </a:lnTo>
                <a:lnTo>
                  <a:pt x="122236" y="0"/>
                </a:lnTo>
                <a:close/>
              </a:path>
            </a:pathLst>
          </a:custGeom>
          <a:solidFill>
            <a:srgbClr val="000000"/>
          </a:solidFill>
        </p:spPr>
        <p:txBody>
          <a:bodyPr wrap="square" lIns="0" tIns="0" rIns="0" bIns="0" rtlCol="0"/>
          <a:lstStyle/>
          <a:p>
            <a:endParaRPr/>
          </a:p>
        </p:txBody>
      </p:sp>
      <p:sp>
        <p:nvSpPr>
          <p:cNvPr id="36" name="object 36"/>
          <p:cNvSpPr/>
          <p:nvPr/>
        </p:nvSpPr>
        <p:spPr>
          <a:xfrm>
            <a:off x="7794807" y="4218172"/>
            <a:ext cx="772795" cy="1138555"/>
          </a:xfrm>
          <a:custGeom>
            <a:avLst/>
            <a:gdLst/>
            <a:ahLst/>
            <a:cxnLst/>
            <a:rect l="l" t="t" r="r" b="b"/>
            <a:pathLst>
              <a:path w="772795" h="1138554">
                <a:moveTo>
                  <a:pt x="772501" y="1138255"/>
                </a:moveTo>
                <a:lnTo>
                  <a:pt x="7131" y="10508"/>
                </a:lnTo>
                <a:lnTo>
                  <a:pt x="0" y="0"/>
                </a:lnTo>
              </a:path>
            </a:pathLst>
          </a:custGeom>
          <a:ln w="25400">
            <a:solidFill>
              <a:srgbClr val="000000"/>
            </a:solidFill>
          </a:ln>
        </p:spPr>
        <p:txBody>
          <a:bodyPr wrap="square" lIns="0" tIns="0" rIns="0" bIns="0" rtlCol="0"/>
          <a:lstStyle/>
          <a:p>
            <a:endParaRPr/>
          </a:p>
        </p:txBody>
      </p:sp>
      <p:sp>
        <p:nvSpPr>
          <p:cNvPr id="37" name="object 37"/>
          <p:cNvSpPr/>
          <p:nvPr/>
        </p:nvSpPr>
        <p:spPr>
          <a:xfrm>
            <a:off x="7733473" y="4127800"/>
            <a:ext cx="119380" cy="135255"/>
          </a:xfrm>
          <a:custGeom>
            <a:avLst/>
            <a:gdLst/>
            <a:ahLst/>
            <a:cxnLst/>
            <a:rect l="l" t="t" r="r" b="b"/>
            <a:pathLst>
              <a:path w="119379" h="135254">
                <a:moveTo>
                  <a:pt x="0" y="0"/>
                </a:moveTo>
                <a:lnTo>
                  <a:pt x="18025" y="135112"/>
                </a:lnTo>
                <a:lnTo>
                  <a:pt x="118906" y="66648"/>
                </a:lnTo>
                <a:lnTo>
                  <a:pt x="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145893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Management</a:t>
            </a:r>
            <a:endParaRPr lang="en-SG" dirty="0"/>
          </a:p>
        </p:txBody>
      </p:sp>
      <p:sp>
        <p:nvSpPr>
          <p:cNvPr id="3" name="Content Placeholder 2"/>
          <p:cNvSpPr>
            <a:spLocks noGrp="1"/>
          </p:cNvSpPr>
          <p:nvPr>
            <p:ph idx="1"/>
          </p:nvPr>
        </p:nvSpPr>
        <p:spPr>
          <a:xfrm>
            <a:off x="1219200" y="1841122"/>
            <a:ext cx="9662160" cy="4612263"/>
          </a:xfrm>
        </p:spPr>
        <p:txBody>
          <a:bodyPr>
            <a:normAutofit/>
          </a:bodyPr>
          <a:lstStyle/>
          <a:p>
            <a:r>
              <a:rPr lang="en-SG" sz="2400" dirty="0"/>
              <a:t>Supports dynamic memory management. Memory blocks are allocated/allocated  by the </a:t>
            </a:r>
            <a:r>
              <a:rPr lang="en-SG" sz="2400" dirty="0" err="1"/>
              <a:t>memb_alloc</a:t>
            </a:r>
            <a:r>
              <a:rPr lang="en-SG" sz="2400" dirty="0"/>
              <a:t>()/</a:t>
            </a:r>
            <a:r>
              <a:rPr lang="en-SG" sz="2400" dirty="0" err="1"/>
              <a:t>memb_free</a:t>
            </a:r>
            <a:r>
              <a:rPr lang="en-SG" sz="2400" dirty="0"/>
              <a:t> function  </a:t>
            </a:r>
          </a:p>
          <a:p>
            <a:r>
              <a:rPr lang="en-SG" sz="2400" dirty="0"/>
              <a:t>Supports dynamic linking of the programs</a:t>
            </a:r>
          </a:p>
          <a:p>
            <a:r>
              <a:rPr lang="en-SG" sz="2400" dirty="0"/>
              <a:t>Uses a Managed Memory Allocator to keep the allocated memory free from fragmentation. If a program uses the memory allocator module, it cannot be sure that allocated memory stays in place</a:t>
            </a:r>
          </a:p>
          <a:p>
            <a:r>
              <a:rPr lang="en-SG" sz="2400" dirty="0"/>
              <a:t>Does not provide any memory protection mechanism between different applications</a:t>
            </a:r>
          </a:p>
        </p:txBody>
      </p:sp>
      <p:sp>
        <p:nvSpPr>
          <p:cNvPr id="4" name="Slide Number Placeholder 3"/>
          <p:cNvSpPr>
            <a:spLocks noGrp="1"/>
          </p:cNvSpPr>
          <p:nvPr>
            <p:ph type="sldNum" sz="quarter" idx="12"/>
          </p:nvPr>
        </p:nvSpPr>
        <p:spPr/>
        <p:txBody>
          <a:bodyPr/>
          <a:lstStyle/>
          <a:p>
            <a:fld id="{5C6FAEEE-D619-4E65-A0EF-E650D0B3166A}" type="slidenum">
              <a:rPr lang="en-US" smtClean="0"/>
              <a:t>67</a:t>
            </a:fld>
            <a:endParaRPr lang="en-US"/>
          </a:p>
        </p:txBody>
      </p:sp>
    </p:spTree>
    <p:extLst>
      <p:ext uri="{BB962C8B-B14F-4D97-AF65-F5344CB8AC3E}">
        <p14:creationId xmlns:p14="http://schemas.microsoft.com/office/powerpoint/2010/main" val="2369582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Communication Protocol Support </a:t>
            </a:r>
            <a:endParaRPr lang="en-SG" dirty="0"/>
          </a:p>
        </p:txBody>
      </p:sp>
      <p:sp>
        <p:nvSpPr>
          <p:cNvPr id="3" name="Content Placeholder 2"/>
          <p:cNvSpPr>
            <a:spLocks noGrp="1"/>
          </p:cNvSpPr>
          <p:nvPr>
            <p:ph idx="1"/>
          </p:nvPr>
        </p:nvSpPr>
        <p:spPr>
          <a:xfrm>
            <a:off x="838200" y="1625600"/>
            <a:ext cx="10816598" cy="4592320"/>
          </a:xfrm>
        </p:spPr>
        <p:txBody>
          <a:bodyPr>
            <a:normAutofit/>
          </a:bodyPr>
          <a:lstStyle/>
          <a:p>
            <a:r>
              <a:rPr lang="en-SG" sz="2400" dirty="0">
                <a:latin typeface="+mj-lt"/>
              </a:rPr>
              <a:t>Provides an implementation of TCP/IP protocol stack for small 8 bit micro-controllers (</a:t>
            </a:r>
            <a:r>
              <a:rPr lang="en-SG" sz="2400" dirty="0" err="1">
                <a:latin typeface="+mj-lt"/>
              </a:rPr>
              <a:t>uIP</a:t>
            </a:r>
            <a:r>
              <a:rPr lang="en-SG" sz="2400" dirty="0">
                <a:latin typeface="+mj-lt"/>
              </a:rPr>
              <a:t>). Written in C and it has the minimum set of features needed for a full TCP/IP stack. </a:t>
            </a:r>
          </a:p>
          <a:p>
            <a:r>
              <a:rPr lang="en-SG" sz="2400" dirty="0">
                <a:latin typeface="+mj-lt"/>
              </a:rPr>
              <a:t>Provides RIME, a lightweight layered protocol stack for network-based communication. Rime provides single hop unicast, single hop broadcast, and multi-hop communication support. Applications are allowed to implement protocols that are not present in the Rime stack. </a:t>
            </a:r>
          </a:p>
          <a:p>
            <a:r>
              <a:rPr lang="en-SG" sz="2400" dirty="0">
                <a:latin typeface="+mj-lt"/>
              </a:rPr>
              <a:t>Does not support multicast. </a:t>
            </a:r>
          </a:p>
          <a:p>
            <a:r>
              <a:rPr lang="en-SG" sz="2400" dirty="0">
                <a:latin typeface="+mj-lt"/>
              </a:rPr>
              <a:t>Provide IPv6 routing protocol for low power and </a:t>
            </a:r>
            <a:r>
              <a:rPr lang="en-SG" sz="2400" dirty="0" err="1">
                <a:latin typeface="+mj-lt"/>
              </a:rPr>
              <a:t>lossy</a:t>
            </a:r>
            <a:r>
              <a:rPr lang="en-SG" sz="2400" dirty="0">
                <a:latin typeface="+mj-lt"/>
              </a:rPr>
              <a:t> networks exists an implementation of RPL called </a:t>
            </a:r>
            <a:r>
              <a:rPr lang="en-SG" sz="2400" dirty="0" err="1">
                <a:latin typeface="+mj-lt"/>
              </a:rPr>
              <a:t>ContikiRPL</a:t>
            </a:r>
            <a:endParaRPr lang="en-SG" sz="2400" dirty="0">
              <a:latin typeface="+mj-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68</a:t>
            </a:fld>
            <a:endParaRPr lang="en-US"/>
          </a:p>
        </p:txBody>
      </p:sp>
    </p:spTree>
    <p:extLst>
      <p:ext uri="{BB962C8B-B14F-4D97-AF65-F5344CB8AC3E}">
        <p14:creationId xmlns:p14="http://schemas.microsoft.com/office/powerpoint/2010/main" val="4092651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41930" y="609522"/>
            <a:ext cx="8776335" cy="566822"/>
          </a:xfrm>
          <a:prstGeom prst="rect">
            <a:avLst/>
          </a:prstGeom>
        </p:spPr>
        <p:txBody>
          <a:bodyPr vert="horz" wrap="square" lIns="0" tIns="12700" rIns="0" bIns="0" rtlCol="0" anchor="t">
            <a:spAutoFit/>
          </a:bodyPr>
          <a:lstStyle/>
          <a:p>
            <a:pPr marL="121285">
              <a:lnSpc>
                <a:spcPct val="100000"/>
              </a:lnSpc>
              <a:spcBef>
                <a:spcPts val="100"/>
              </a:spcBef>
            </a:pPr>
            <a:r>
              <a:rPr sz="3600" spc="-5" dirty="0" err="1"/>
              <a:t>Contiki</a:t>
            </a:r>
            <a:r>
              <a:rPr lang="en-US" sz="3600" spc="-5" dirty="0"/>
              <a:t> </a:t>
            </a:r>
            <a:r>
              <a:rPr sz="3600" spc="-5" dirty="0">
                <a:uFill>
                  <a:solidFill>
                    <a:srgbClr val="000000"/>
                  </a:solidFill>
                </a:uFill>
              </a:rPr>
              <a:t>Documentation	</a:t>
            </a:r>
            <a:endParaRPr sz="3600" dirty="0"/>
          </a:p>
        </p:txBody>
      </p:sp>
      <p:sp>
        <p:nvSpPr>
          <p:cNvPr id="5" name="object 5"/>
          <p:cNvSpPr txBox="1"/>
          <p:nvPr/>
        </p:nvSpPr>
        <p:spPr>
          <a:xfrm>
            <a:off x="1422400" y="1623060"/>
            <a:ext cx="9702801" cy="2726387"/>
          </a:xfrm>
          <a:prstGeom prst="rect">
            <a:avLst/>
          </a:prstGeom>
        </p:spPr>
        <p:txBody>
          <a:bodyPr vert="horz" wrap="square" lIns="0" tIns="12700" rIns="0" bIns="0" rtlCol="0">
            <a:spAutoFit/>
          </a:bodyPr>
          <a:lstStyle/>
          <a:p>
            <a:pPr marL="366395" indent="-353695">
              <a:spcBef>
                <a:spcPts val="100"/>
              </a:spcBef>
              <a:buClr>
                <a:srgbClr val="3478AF"/>
              </a:buClr>
              <a:buChar char="•"/>
              <a:tabLst>
                <a:tab pos="366395" algn="l"/>
                <a:tab pos="367030" algn="l"/>
              </a:tabLst>
            </a:pPr>
            <a:r>
              <a:rPr sz="2800" spc="-10" dirty="0">
                <a:latin typeface="Tahoma"/>
                <a:cs typeface="Tahoma"/>
              </a:rPr>
              <a:t>Contiki’s</a:t>
            </a:r>
            <a:r>
              <a:rPr sz="2800" spc="-5" dirty="0">
                <a:latin typeface="Tahoma"/>
                <a:cs typeface="Tahoma"/>
              </a:rPr>
              <a:t> homepage:</a:t>
            </a:r>
            <a:endParaRPr sz="2800" dirty="0">
              <a:latin typeface="Tahoma"/>
              <a:cs typeface="Tahoma"/>
            </a:endParaRPr>
          </a:p>
          <a:p>
            <a:pPr marL="366395"/>
            <a:r>
              <a:rPr sz="2800" b="1" spc="-5" dirty="0">
                <a:latin typeface="Tahoma"/>
                <a:cs typeface="Tahoma"/>
                <a:hlinkClick r:id="rId2"/>
              </a:rPr>
              <a:t>http://www.contiki-os.org/</a:t>
            </a:r>
            <a:endParaRPr sz="2800" dirty="0">
              <a:latin typeface="Tahoma"/>
              <a:cs typeface="Tahoma"/>
            </a:endParaRPr>
          </a:p>
          <a:p>
            <a:pPr marL="366395" indent="-353695">
              <a:spcBef>
                <a:spcPts val="480"/>
              </a:spcBef>
              <a:buClr>
                <a:srgbClr val="3478AF"/>
              </a:buClr>
              <a:buChar char="•"/>
              <a:tabLst>
                <a:tab pos="366395" algn="l"/>
                <a:tab pos="367030" algn="l"/>
              </a:tabLst>
            </a:pPr>
            <a:r>
              <a:rPr sz="2800" spc="-10" dirty="0">
                <a:latin typeface="Tahoma"/>
                <a:cs typeface="Tahoma"/>
              </a:rPr>
              <a:t>Contiki’s</a:t>
            </a:r>
            <a:r>
              <a:rPr sz="2800" spc="-5" dirty="0">
                <a:latin typeface="Tahoma"/>
                <a:cs typeface="Tahoma"/>
              </a:rPr>
              <a:t> Wiki:</a:t>
            </a:r>
            <a:endParaRPr sz="2800" dirty="0">
              <a:latin typeface="Tahoma"/>
              <a:cs typeface="Tahoma"/>
            </a:endParaRPr>
          </a:p>
          <a:p>
            <a:pPr marL="366395"/>
            <a:r>
              <a:rPr sz="2800" b="1" spc="-5" dirty="0">
                <a:latin typeface="Tahoma"/>
                <a:cs typeface="Tahoma"/>
                <a:hlinkClick r:id="rId3"/>
              </a:rPr>
              <a:t>http://github.com/contiki-os/contiki/wiki</a:t>
            </a:r>
            <a:endParaRPr sz="2800" dirty="0">
              <a:latin typeface="Tahoma"/>
              <a:cs typeface="Tahoma"/>
            </a:endParaRPr>
          </a:p>
          <a:p>
            <a:pPr marL="366395" indent="-353695">
              <a:spcBef>
                <a:spcPts val="480"/>
              </a:spcBef>
              <a:buClr>
                <a:srgbClr val="3478AF"/>
              </a:buClr>
              <a:buChar char="•"/>
              <a:tabLst>
                <a:tab pos="366395" algn="l"/>
                <a:tab pos="367030" algn="l"/>
              </a:tabLst>
            </a:pPr>
            <a:r>
              <a:rPr sz="2800" spc="-10" dirty="0">
                <a:latin typeface="Tahoma"/>
                <a:cs typeface="Tahoma"/>
              </a:rPr>
              <a:t>Doxygen</a:t>
            </a:r>
            <a:r>
              <a:rPr sz="2800" spc="-5" dirty="0">
                <a:latin typeface="Tahoma"/>
                <a:cs typeface="Tahoma"/>
              </a:rPr>
              <a:t> documentation:</a:t>
            </a:r>
            <a:endParaRPr sz="2800" dirty="0">
              <a:latin typeface="Tahoma"/>
              <a:cs typeface="Tahoma"/>
            </a:endParaRPr>
          </a:p>
          <a:p>
            <a:pPr marL="366395"/>
            <a:r>
              <a:rPr sz="2800" b="1" spc="-5" dirty="0">
                <a:latin typeface="Tahoma"/>
                <a:cs typeface="Tahoma"/>
                <a:hlinkClick r:id="rId4"/>
              </a:rPr>
              <a:t>http://contiki.sourceforge.net/docs/</a:t>
            </a:r>
            <a:endParaRPr sz="2800" dirty="0">
              <a:latin typeface="Tahoma"/>
              <a:cs typeface="Tahoma"/>
            </a:endParaRPr>
          </a:p>
        </p:txBody>
      </p:sp>
    </p:spTree>
    <p:extLst>
      <p:ext uri="{BB962C8B-B14F-4D97-AF65-F5344CB8AC3E}">
        <p14:creationId xmlns:p14="http://schemas.microsoft.com/office/powerpoint/2010/main" val="83893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067" y="1352550"/>
            <a:ext cx="10108734" cy="4514850"/>
          </a:xfrm>
        </p:spPr>
        <p:txBody>
          <a:bodyPr>
            <a:normAutofit/>
          </a:bodyPr>
          <a:lstStyle/>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Continuous Assignments (70%)</a:t>
            </a:r>
          </a:p>
          <a:p>
            <a:pPr lvl="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programming assignments + projects	TBA</a:t>
            </a:r>
          </a:p>
          <a:p>
            <a:pPr lvl="2">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600" dirty="0">
                <a:solidFill>
                  <a:schemeClr val="tx1"/>
                </a:solidFill>
                <a:latin typeface="+mj-lt"/>
              </a:rPr>
              <a:t>2 individual programming assignments   TBA</a:t>
            </a:r>
          </a:p>
          <a:p>
            <a:pPr lvl="2">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600" dirty="0">
                <a:solidFill>
                  <a:schemeClr val="tx1"/>
                </a:solidFill>
                <a:latin typeface="+mj-lt"/>
              </a:rPr>
              <a:t>Groups of 2 to 4 members</a:t>
            </a:r>
          </a:p>
          <a:p>
            <a:pPr lvl="3">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600" dirty="0">
                <a:solidFill>
                  <a:schemeClr val="tx1"/>
                </a:solidFill>
                <a:latin typeface="+mj-lt"/>
              </a:rPr>
              <a:t>2 group programming assignments (TBA)</a:t>
            </a:r>
          </a:p>
          <a:p>
            <a:pPr lvl="3">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600" dirty="0">
                <a:solidFill>
                  <a:schemeClr val="tx1"/>
                </a:solidFill>
                <a:latin typeface="+mj-lt"/>
              </a:rPr>
              <a:t>1 group project (TBA)</a:t>
            </a:r>
          </a:p>
          <a:p>
            <a:pPr lvl="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Written Assignment			 	10%</a:t>
            </a:r>
          </a:p>
          <a:p>
            <a:pPr lvl="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Tutorial					  	5%</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Final Assessment, open book (30%)</a:t>
            </a: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5" name="Footer Placeholder 4"/>
          <p:cNvSpPr>
            <a:spLocks noGrp="1"/>
          </p:cNvSpPr>
          <p:nvPr>
            <p:ph type="ftr" idx="11"/>
          </p:nvPr>
        </p:nvSpPr>
        <p:spPr/>
        <p:txBody>
          <a:bodyPr/>
          <a:lstStyle/>
          <a:p>
            <a:pPr>
              <a:defRPr/>
            </a:pPr>
            <a:r>
              <a:rPr lang="en-US" dirty="0"/>
              <a:t>CS 4222/5422 - intro</a:t>
            </a:r>
          </a:p>
        </p:txBody>
      </p:sp>
      <p:sp>
        <p:nvSpPr>
          <p:cNvPr id="4" name="Slide Number Placeholder 3"/>
          <p:cNvSpPr>
            <a:spLocks noGrp="1"/>
          </p:cNvSpPr>
          <p:nvPr>
            <p:ph type="sldNum" sz="quarter" idx="12"/>
          </p:nvPr>
        </p:nvSpPr>
        <p:spPr/>
        <p:txBody>
          <a:bodyPr/>
          <a:lstStyle/>
          <a:p>
            <a:fld id="{5C6FAEEE-D619-4E65-A0EF-E650D0B3166A}" type="slidenum">
              <a:rPr lang="en-US" smtClean="0"/>
              <a:t>7</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534792" y="136525"/>
            <a:ext cx="10767283" cy="1325563"/>
          </a:xfrm>
        </p:spPr>
        <p:txBody>
          <a:bodyPr>
            <a:normAutofit/>
          </a:bodyPr>
          <a:lstStyle/>
          <a:p>
            <a:r>
              <a:rPr lang="en-US" sz="4000" dirty="0">
                <a:latin typeface="+mn-lt"/>
              </a:rPr>
              <a:t>Evaluation criteria for CS4222/5222</a:t>
            </a:r>
          </a:p>
        </p:txBody>
      </p:sp>
    </p:spTree>
    <p:extLst>
      <p:ext uri="{BB962C8B-B14F-4D97-AF65-F5344CB8AC3E}">
        <p14:creationId xmlns:p14="http://schemas.microsoft.com/office/powerpoint/2010/main" val="10709329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4825" y="1196976"/>
            <a:ext cx="8641080" cy="1905"/>
          </a:xfrm>
          <a:custGeom>
            <a:avLst/>
            <a:gdLst/>
            <a:ahLst/>
            <a:cxnLst/>
            <a:rect l="l" t="t" r="r" b="b"/>
            <a:pathLst>
              <a:path w="8641080" h="1905">
                <a:moveTo>
                  <a:pt x="0" y="0"/>
                </a:moveTo>
                <a:lnTo>
                  <a:pt x="8640762" y="1587"/>
                </a:lnTo>
              </a:path>
            </a:pathLst>
          </a:custGeom>
          <a:ln w="7620">
            <a:solidFill>
              <a:srgbClr val="000000"/>
            </a:solidFill>
          </a:ln>
        </p:spPr>
        <p:txBody>
          <a:bodyPr wrap="square" lIns="0" tIns="0" rIns="0" bIns="0" rtlCol="0"/>
          <a:lstStyle/>
          <a:p>
            <a:endParaRPr/>
          </a:p>
        </p:txBody>
      </p:sp>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4" name="object 4"/>
          <p:cNvSpPr/>
          <p:nvPr/>
        </p:nvSpPr>
        <p:spPr>
          <a:xfrm>
            <a:off x="1774825" y="373856"/>
            <a:ext cx="8641080" cy="0"/>
          </a:xfrm>
          <a:custGeom>
            <a:avLst/>
            <a:gdLst/>
            <a:ahLst/>
            <a:cxnLst/>
            <a:rect l="l" t="t" r="r" b="b"/>
            <a:pathLst>
              <a:path w="8641080">
                <a:moveTo>
                  <a:pt x="0" y="0"/>
                </a:moveTo>
                <a:lnTo>
                  <a:pt x="8640762" y="0"/>
                </a:lnTo>
              </a:path>
            </a:pathLst>
          </a:custGeom>
          <a:ln w="14287">
            <a:solidFill>
              <a:srgbClr val="000000"/>
            </a:solidFill>
          </a:ln>
        </p:spPr>
        <p:txBody>
          <a:bodyPr wrap="square" lIns="0" tIns="0" rIns="0" bIns="0" rtlCol="0"/>
          <a:lstStyle/>
          <a:p>
            <a:endParaRPr/>
          </a:p>
        </p:txBody>
      </p:sp>
      <p:sp>
        <p:nvSpPr>
          <p:cNvPr id="5" name="object 5"/>
          <p:cNvSpPr/>
          <p:nvPr/>
        </p:nvSpPr>
        <p:spPr>
          <a:xfrm>
            <a:off x="2133601" y="2806664"/>
            <a:ext cx="8136255" cy="3518535"/>
          </a:xfrm>
          <a:custGeom>
            <a:avLst/>
            <a:gdLst/>
            <a:ahLst/>
            <a:cxnLst/>
            <a:rect l="l" t="t" r="r" b="b"/>
            <a:pathLst>
              <a:path w="8136255" h="3518535">
                <a:moveTo>
                  <a:pt x="0" y="0"/>
                </a:moveTo>
                <a:lnTo>
                  <a:pt x="8135936" y="0"/>
                </a:lnTo>
                <a:lnTo>
                  <a:pt x="8135936" y="3517937"/>
                </a:lnTo>
                <a:lnTo>
                  <a:pt x="0" y="3517937"/>
                </a:lnTo>
                <a:lnTo>
                  <a:pt x="0" y="0"/>
                </a:lnTo>
                <a:close/>
              </a:path>
            </a:pathLst>
          </a:custGeom>
          <a:solidFill>
            <a:srgbClr val="FACF87">
              <a:alpha val="50979"/>
            </a:srgbClr>
          </a:solidFill>
        </p:spPr>
        <p:txBody>
          <a:bodyPr wrap="square" lIns="0" tIns="0" rIns="0" bIns="0" rtlCol="0"/>
          <a:lstStyle/>
          <a:p>
            <a:endParaRPr/>
          </a:p>
        </p:txBody>
      </p:sp>
      <p:sp>
        <p:nvSpPr>
          <p:cNvPr id="6" name="object 6"/>
          <p:cNvSpPr/>
          <p:nvPr/>
        </p:nvSpPr>
        <p:spPr>
          <a:xfrm>
            <a:off x="2133599" y="2216151"/>
            <a:ext cx="6248400" cy="300355"/>
          </a:xfrm>
          <a:custGeom>
            <a:avLst/>
            <a:gdLst/>
            <a:ahLst/>
            <a:cxnLst/>
            <a:rect l="l" t="t" r="r" b="b"/>
            <a:pathLst>
              <a:path w="6248400" h="300355">
                <a:moveTo>
                  <a:pt x="0" y="0"/>
                </a:moveTo>
                <a:lnTo>
                  <a:pt x="6248400" y="0"/>
                </a:lnTo>
                <a:lnTo>
                  <a:pt x="6248400" y="300038"/>
                </a:lnTo>
                <a:lnTo>
                  <a:pt x="0" y="300038"/>
                </a:lnTo>
                <a:lnTo>
                  <a:pt x="0" y="0"/>
                </a:lnTo>
                <a:close/>
              </a:path>
            </a:pathLst>
          </a:custGeom>
          <a:solidFill>
            <a:srgbClr val="D7D8F2">
              <a:alpha val="50979"/>
            </a:srgbClr>
          </a:solidFill>
        </p:spPr>
        <p:txBody>
          <a:bodyPr wrap="square" lIns="0" tIns="0" rIns="0" bIns="0" rtlCol="0"/>
          <a:lstStyle/>
          <a:p>
            <a:endParaRPr/>
          </a:p>
        </p:txBody>
      </p:sp>
      <p:sp>
        <p:nvSpPr>
          <p:cNvPr id="7" name="object 7"/>
          <p:cNvSpPr/>
          <p:nvPr/>
        </p:nvSpPr>
        <p:spPr>
          <a:xfrm>
            <a:off x="2133600" y="2505835"/>
            <a:ext cx="5206365" cy="300990"/>
          </a:xfrm>
          <a:custGeom>
            <a:avLst/>
            <a:gdLst/>
            <a:ahLst/>
            <a:cxnLst/>
            <a:rect l="l" t="t" r="r" b="b"/>
            <a:pathLst>
              <a:path w="5206365" h="300989">
                <a:moveTo>
                  <a:pt x="0" y="0"/>
                </a:moveTo>
                <a:lnTo>
                  <a:pt x="5205908" y="0"/>
                </a:lnTo>
                <a:lnTo>
                  <a:pt x="5205908" y="300827"/>
                </a:lnTo>
                <a:lnTo>
                  <a:pt x="0" y="300827"/>
                </a:lnTo>
                <a:lnTo>
                  <a:pt x="0" y="0"/>
                </a:lnTo>
                <a:close/>
              </a:path>
            </a:pathLst>
          </a:custGeom>
          <a:solidFill>
            <a:srgbClr val="D4FDD5">
              <a:alpha val="50979"/>
            </a:srgbClr>
          </a:solidFill>
        </p:spPr>
        <p:txBody>
          <a:bodyPr wrap="square" lIns="0" tIns="0" rIns="0" bIns="0" rtlCol="0"/>
          <a:lstStyle/>
          <a:p>
            <a:endParaRPr/>
          </a:p>
        </p:txBody>
      </p:sp>
      <p:sp>
        <p:nvSpPr>
          <p:cNvPr id="8" name="object 8"/>
          <p:cNvSpPr txBox="1">
            <a:spLocks noGrp="1"/>
          </p:cNvSpPr>
          <p:nvPr>
            <p:ph type="title"/>
          </p:nvPr>
        </p:nvSpPr>
        <p:spPr>
          <a:xfrm>
            <a:off x="1866901" y="442899"/>
            <a:ext cx="8799828" cy="566822"/>
          </a:xfrm>
          <a:prstGeom prst="rect">
            <a:avLst/>
          </a:prstGeom>
        </p:spPr>
        <p:txBody>
          <a:bodyPr vert="horz" wrap="square" lIns="0" tIns="12700" rIns="0" bIns="0" rtlCol="0" anchor="t">
            <a:spAutoFit/>
          </a:bodyPr>
          <a:lstStyle/>
          <a:p>
            <a:pPr marL="12700">
              <a:lnSpc>
                <a:spcPct val="100000"/>
              </a:lnSpc>
              <a:spcBef>
                <a:spcPts val="40"/>
              </a:spcBef>
            </a:pPr>
            <a:r>
              <a:rPr lang="en-US" sz="3600" spc="-5" dirty="0"/>
              <a:t>E</a:t>
            </a:r>
            <a:r>
              <a:rPr sz="3600" spc="-5" dirty="0"/>
              <a:t>xample: generic template</a:t>
            </a:r>
            <a:endParaRPr sz="3600" dirty="0"/>
          </a:p>
        </p:txBody>
      </p:sp>
      <p:sp>
        <p:nvSpPr>
          <p:cNvPr id="9" name="object 9"/>
          <p:cNvSpPr txBox="1"/>
          <p:nvPr/>
        </p:nvSpPr>
        <p:spPr>
          <a:xfrm>
            <a:off x="2184400" y="1536701"/>
            <a:ext cx="6122670" cy="4805931"/>
          </a:xfrm>
          <a:prstGeom prst="rect">
            <a:avLst/>
          </a:prstGeom>
        </p:spPr>
        <p:txBody>
          <a:bodyPr vert="horz" wrap="square" lIns="0" tIns="12700" rIns="0" bIns="0" rtlCol="0">
            <a:spAutoFit/>
          </a:bodyPr>
          <a:lstStyle/>
          <a:p>
            <a:pPr marL="12700">
              <a:spcBef>
                <a:spcPts val="10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a:t>
            </a:r>
            <a:r>
              <a:rPr sz="1600" b="1" spc="-5" dirty="0">
                <a:solidFill>
                  <a:srgbClr val="FF7C00"/>
                </a:solidFill>
                <a:latin typeface="Courier New"/>
                <a:cs typeface="Courier New"/>
              </a:rPr>
              <a:t>contiki.h</a:t>
            </a:r>
            <a:r>
              <a:rPr sz="1600" b="1" spc="-5" dirty="0">
                <a:latin typeface="Courier New"/>
                <a:cs typeface="Courier New"/>
              </a:rPr>
              <a:t>”</a:t>
            </a:r>
            <a:endParaRPr sz="1600" dirty="0">
              <a:latin typeface="Courier New"/>
              <a:cs typeface="Courier New"/>
            </a:endParaRPr>
          </a:p>
          <a:p>
            <a:pPr>
              <a:spcBef>
                <a:spcPts val="10"/>
              </a:spcBef>
            </a:pPr>
            <a:endParaRPr sz="2600" dirty="0">
              <a:latin typeface="Times New Roman"/>
              <a:cs typeface="Times New Roman"/>
            </a:endParaRPr>
          </a:p>
          <a:p>
            <a:pPr marL="12700" marR="5080">
              <a:lnSpc>
                <a:spcPct val="119800"/>
              </a:lnSpc>
            </a:pPr>
            <a:r>
              <a:rPr sz="1600" b="1" spc="-5" dirty="0">
                <a:latin typeface="Courier New"/>
                <a:cs typeface="Courier New"/>
              </a:rPr>
              <a:t>PROCESS(</a:t>
            </a:r>
            <a:r>
              <a:rPr sz="1600" b="1" spc="-5" dirty="0">
                <a:solidFill>
                  <a:srgbClr val="021CA1"/>
                </a:solidFill>
                <a:latin typeface="Courier New"/>
                <a:cs typeface="Courier New"/>
              </a:rPr>
              <a:t>my_example_process</a:t>
            </a:r>
            <a:r>
              <a:rPr sz="1600" spc="-5" dirty="0">
                <a:latin typeface="Courier New"/>
                <a:cs typeface="Courier New"/>
              </a:rPr>
              <a:t>, “</a:t>
            </a:r>
            <a:r>
              <a:rPr sz="1600" b="1" spc="-5" dirty="0">
                <a:solidFill>
                  <a:srgbClr val="008F00"/>
                </a:solidFill>
                <a:latin typeface="Courier New"/>
                <a:cs typeface="Courier New"/>
              </a:rPr>
              <a:t>my example process</a:t>
            </a:r>
            <a:r>
              <a:rPr sz="1600" b="1" spc="-5" dirty="0">
                <a:latin typeface="Courier New"/>
                <a:cs typeface="Courier New"/>
              </a:rPr>
              <a:t>”);  AUTOSTART_PROCESSES(&amp;</a:t>
            </a:r>
            <a:r>
              <a:rPr sz="1600" b="1" spc="-5" dirty="0">
                <a:solidFill>
                  <a:srgbClr val="021CA1"/>
                </a:solidFill>
                <a:latin typeface="Courier New"/>
                <a:cs typeface="Courier New"/>
              </a:rPr>
              <a:t>my_example_process</a:t>
            </a:r>
            <a:r>
              <a:rPr sz="1600" b="1" spc="-5" dirty="0">
                <a:latin typeface="Courier New"/>
                <a:cs typeface="Courier New"/>
              </a:rPr>
              <a:t>);  PROCESS_THREAD(</a:t>
            </a:r>
            <a:r>
              <a:rPr sz="1600" b="1" spc="-5" dirty="0">
                <a:solidFill>
                  <a:srgbClr val="021CA1"/>
                </a:solidFill>
                <a:latin typeface="Courier New"/>
                <a:cs typeface="Courier New"/>
              </a:rPr>
              <a:t>my_example_process</a:t>
            </a:r>
            <a:r>
              <a:rPr sz="1600" spc="-5" dirty="0">
                <a:latin typeface="Courier New"/>
                <a:cs typeface="Courier New"/>
              </a:rPr>
              <a:t>, </a:t>
            </a:r>
            <a:r>
              <a:rPr sz="1600" b="1" dirty="0">
                <a:solidFill>
                  <a:srgbClr val="6C6C6C"/>
                </a:solidFill>
                <a:latin typeface="Courier New"/>
                <a:cs typeface="Courier New"/>
              </a:rPr>
              <a:t>ev</a:t>
            </a:r>
            <a:r>
              <a:rPr sz="1600" dirty="0">
                <a:latin typeface="Courier New"/>
                <a:cs typeface="Courier New"/>
              </a:rPr>
              <a:t>,</a:t>
            </a:r>
            <a:r>
              <a:rPr sz="1600" spc="10" dirty="0">
                <a:latin typeface="Courier New"/>
                <a:cs typeface="Courier New"/>
              </a:rPr>
              <a:t> </a:t>
            </a:r>
            <a:r>
              <a:rPr sz="1600" b="1" dirty="0">
                <a:solidFill>
                  <a:srgbClr val="6C6C6C"/>
                </a:solidFill>
                <a:latin typeface="Courier New"/>
                <a:cs typeface="Courier New"/>
              </a:rPr>
              <a:t>data</a:t>
            </a:r>
            <a:r>
              <a:rPr sz="1600" b="1" dirty="0">
                <a:latin typeface="Courier New"/>
                <a:cs typeface="Courier New"/>
              </a:rPr>
              <a:t>)</a:t>
            </a:r>
            <a:endParaRPr sz="1600" dirty="0">
              <a:latin typeface="Courier New"/>
              <a:cs typeface="Courier New"/>
            </a:endParaRPr>
          </a:p>
          <a:p>
            <a:pPr marL="12700">
              <a:spcBef>
                <a:spcPts val="380"/>
              </a:spcBef>
            </a:pPr>
            <a:r>
              <a:rPr sz="1600" b="1" dirty="0">
                <a:latin typeface="Courier New"/>
                <a:cs typeface="Courier New"/>
              </a:rPr>
              <a:t>{</a:t>
            </a:r>
            <a:endParaRPr sz="1600" dirty="0">
              <a:latin typeface="Courier New"/>
              <a:cs typeface="Courier New"/>
            </a:endParaRPr>
          </a:p>
          <a:p>
            <a:pPr marL="368300">
              <a:spcBef>
                <a:spcPts val="380"/>
              </a:spcBef>
            </a:pPr>
            <a:r>
              <a:rPr sz="1600" b="1" spc="-5" dirty="0">
                <a:latin typeface="Courier New"/>
                <a:cs typeface="Courier New"/>
              </a:rPr>
              <a:t>PROCESS_BEGIN();</a:t>
            </a:r>
            <a:endParaRPr sz="1600" dirty="0">
              <a:latin typeface="Courier New"/>
              <a:cs typeface="Courier New"/>
            </a:endParaRPr>
          </a:p>
          <a:p>
            <a:pPr marL="368300">
              <a:spcBef>
                <a:spcPts val="380"/>
              </a:spcBef>
            </a:pPr>
            <a:r>
              <a:rPr sz="1600" b="1" spc="-5" dirty="0">
                <a:solidFill>
                  <a:srgbClr val="0433FF"/>
                </a:solidFill>
                <a:latin typeface="Courier New"/>
                <a:cs typeface="Courier New"/>
              </a:rPr>
              <a:t>// initialize statements come</a:t>
            </a:r>
            <a:r>
              <a:rPr sz="1600" b="1" spc="-25"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a:p>
            <a:pPr marL="368300" marR="4526915">
              <a:lnSpc>
                <a:spcPct val="119800"/>
              </a:lnSpc>
            </a:pPr>
            <a:r>
              <a:rPr sz="1600" b="1" spc="-5" dirty="0">
                <a:solidFill>
                  <a:srgbClr val="0433FF"/>
                </a:solidFill>
                <a:latin typeface="Courier New"/>
                <a:cs typeface="Courier New"/>
              </a:rPr>
              <a:t>//  </a:t>
            </a:r>
            <a:r>
              <a:rPr sz="1600" b="1" spc="-5" dirty="0">
                <a:latin typeface="Courier New"/>
                <a:cs typeface="Courier New"/>
              </a:rPr>
              <a:t>while(</a:t>
            </a:r>
            <a:r>
              <a:rPr sz="1600" b="1" spc="-5" dirty="0">
                <a:solidFill>
                  <a:srgbClr val="941100"/>
                </a:solidFill>
                <a:latin typeface="Courier New"/>
                <a:cs typeface="Courier New"/>
              </a:rPr>
              <a:t>1</a:t>
            </a:r>
            <a:r>
              <a:rPr sz="1600" b="1" spc="-5" dirty="0">
                <a:latin typeface="Courier New"/>
                <a:cs typeface="Courier New"/>
              </a:rPr>
              <a:t>)</a:t>
            </a:r>
            <a:r>
              <a:rPr sz="1600" b="1" spc="-90" dirty="0">
                <a:latin typeface="Courier New"/>
                <a:cs typeface="Courier New"/>
              </a:rPr>
              <a:t> </a:t>
            </a:r>
            <a:r>
              <a:rPr sz="1600" b="1" dirty="0">
                <a:latin typeface="Courier New"/>
                <a:cs typeface="Courier New"/>
              </a:rPr>
              <a:t>{</a:t>
            </a:r>
            <a:endParaRPr sz="1600" dirty="0">
              <a:latin typeface="Courier New"/>
              <a:cs typeface="Courier New"/>
            </a:endParaRPr>
          </a:p>
          <a:p>
            <a:pPr marL="886460">
              <a:spcBef>
                <a:spcPts val="380"/>
              </a:spcBef>
            </a:pPr>
            <a:r>
              <a:rPr sz="1600" b="1" spc="-5" dirty="0">
                <a:solidFill>
                  <a:srgbClr val="0433FF"/>
                </a:solidFill>
                <a:latin typeface="Courier New"/>
                <a:cs typeface="Courier New"/>
              </a:rPr>
              <a:t>// perform tasks</a:t>
            </a:r>
            <a:r>
              <a:rPr sz="1600" b="1" spc="-90"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a:p>
            <a:pPr marL="886460" marR="2667635">
              <a:lnSpc>
                <a:spcPct val="119800"/>
              </a:lnSpc>
            </a:pPr>
            <a:r>
              <a:rPr sz="1600" b="1" spc="-5" dirty="0">
                <a:solidFill>
                  <a:srgbClr val="0433FF"/>
                </a:solidFill>
                <a:latin typeface="Courier New"/>
                <a:cs typeface="Courier New"/>
              </a:rPr>
              <a:t>//  </a:t>
            </a:r>
            <a:r>
              <a:rPr sz="1600" b="1" spc="-5" dirty="0">
                <a:latin typeface="Courier New"/>
                <a:cs typeface="Courier New"/>
              </a:rPr>
              <a:t>PROCESS_WAIT_EVENT();</a:t>
            </a:r>
            <a:endParaRPr sz="1600" dirty="0">
              <a:latin typeface="Courier New"/>
              <a:cs typeface="Courier New"/>
            </a:endParaRPr>
          </a:p>
          <a:p>
            <a:pPr marL="368300" marR="4039235">
              <a:lnSpc>
                <a:spcPct val="119800"/>
              </a:lnSpc>
            </a:pPr>
            <a:r>
              <a:rPr sz="1600" b="1" dirty="0">
                <a:latin typeface="Courier New"/>
                <a:cs typeface="Courier New"/>
              </a:rPr>
              <a:t>}  </a:t>
            </a:r>
            <a:r>
              <a:rPr sz="1600" b="1" spc="-5" dirty="0">
                <a:latin typeface="Courier New"/>
                <a:cs typeface="Courier New"/>
              </a:rPr>
              <a:t>PROCESS_END();</a:t>
            </a:r>
            <a:endParaRPr sz="1600" dirty="0">
              <a:latin typeface="Courier New"/>
              <a:cs typeface="Courier New"/>
            </a:endParaRPr>
          </a:p>
          <a:p>
            <a:pPr marL="12700">
              <a:spcBef>
                <a:spcPts val="380"/>
              </a:spcBef>
            </a:pPr>
            <a:r>
              <a:rPr sz="1600" b="1" dirty="0">
                <a:latin typeface="Courier New"/>
                <a:cs typeface="Courier New"/>
              </a:rPr>
              <a:t>}</a:t>
            </a:r>
            <a:endParaRPr sz="1600" dirty="0">
              <a:latin typeface="Courier New"/>
              <a:cs typeface="Courier New"/>
            </a:endParaRPr>
          </a:p>
        </p:txBody>
      </p:sp>
    </p:spTree>
    <p:extLst>
      <p:ext uri="{BB962C8B-B14F-4D97-AF65-F5344CB8AC3E}">
        <p14:creationId xmlns:p14="http://schemas.microsoft.com/office/powerpoint/2010/main" val="808357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4825" y="1196976"/>
            <a:ext cx="8641080" cy="1905"/>
          </a:xfrm>
          <a:custGeom>
            <a:avLst/>
            <a:gdLst/>
            <a:ahLst/>
            <a:cxnLst/>
            <a:rect l="l" t="t" r="r" b="b"/>
            <a:pathLst>
              <a:path w="8641080" h="1905">
                <a:moveTo>
                  <a:pt x="0" y="0"/>
                </a:moveTo>
                <a:lnTo>
                  <a:pt x="8640762" y="1587"/>
                </a:lnTo>
              </a:path>
            </a:pathLst>
          </a:custGeom>
          <a:ln w="7620">
            <a:solidFill>
              <a:srgbClr val="000000"/>
            </a:solidFill>
          </a:ln>
        </p:spPr>
        <p:txBody>
          <a:bodyPr wrap="square" lIns="0" tIns="0" rIns="0" bIns="0" rtlCol="0"/>
          <a:lstStyle/>
          <a:p>
            <a:endParaRPr/>
          </a:p>
        </p:txBody>
      </p:sp>
      <p:sp>
        <p:nvSpPr>
          <p:cNvPr id="3" name="object 3"/>
          <p:cNvSpPr/>
          <p:nvPr/>
        </p:nvSpPr>
        <p:spPr>
          <a:xfrm>
            <a:off x="1776412" y="6365876"/>
            <a:ext cx="8641080" cy="1905"/>
          </a:xfrm>
          <a:custGeom>
            <a:avLst/>
            <a:gdLst/>
            <a:ahLst/>
            <a:cxnLst/>
            <a:rect l="l" t="t" r="r" b="b"/>
            <a:pathLst>
              <a:path w="8641080" h="1904">
                <a:moveTo>
                  <a:pt x="0" y="0"/>
                </a:moveTo>
                <a:lnTo>
                  <a:pt x="8640762" y="1587"/>
                </a:lnTo>
              </a:path>
            </a:pathLst>
          </a:custGeom>
          <a:ln w="7620">
            <a:solidFill>
              <a:srgbClr val="000000"/>
            </a:solidFill>
          </a:ln>
        </p:spPr>
        <p:txBody>
          <a:bodyPr wrap="square" lIns="0" tIns="0" rIns="0" bIns="0" rtlCol="0"/>
          <a:lstStyle/>
          <a:p>
            <a:endParaRPr/>
          </a:p>
        </p:txBody>
      </p:sp>
      <p:sp>
        <p:nvSpPr>
          <p:cNvPr id="4" name="object 4"/>
          <p:cNvSpPr/>
          <p:nvPr/>
        </p:nvSpPr>
        <p:spPr>
          <a:xfrm>
            <a:off x="1774825" y="373856"/>
            <a:ext cx="8641080" cy="0"/>
          </a:xfrm>
          <a:custGeom>
            <a:avLst/>
            <a:gdLst/>
            <a:ahLst/>
            <a:cxnLst/>
            <a:rect l="l" t="t" r="r" b="b"/>
            <a:pathLst>
              <a:path w="8641080">
                <a:moveTo>
                  <a:pt x="0" y="0"/>
                </a:moveTo>
                <a:lnTo>
                  <a:pt x="8640762" y="0"/>
                </a:lnTo>
              </a:path>
            </a:pathLst>
          </a:custGeom>
          <a:ln w="14287">
            <a:solidFill>
              <a:srgbClr val="000000"/>
            </a:solidFill>
          </a:ln>
        </p:spPr>
        <p:txBody>
          <a:bodyPr wrap="square" lIns="0" tIns="0" rIns="0" bIns="0" rtlCol="0"/>
          <a:lstStyle/>
          <a:p>
            <a:endParaRPr/>
          </a:p>
        </p:txBody>
      </p:sp>
      <p:sp>
        <p:nvSpPr>
          <p:cNvPr id="5" name="object 5"/>
          <p:cNvSpPr/>
          <p:nvPr/>
        </p:nvSpPr>
        <p:spPr>
          <a:xfrm>
            <a:off x="2119383" y="1550987"/>
            <a:ext cx="2426970" cy="308610"/>
          </a:xfrm>
          <a:custGeom>
            <a:avLst/>
            <a:gdLst/>
            <a:ahLst/>
            <a:cxnLst/>
            <a:rect l="l" t="t" r="r" b="b"/>
            <a:pathLst>
              <a:path w="2426970" h="308610">
                <a:moveTo>
                  <a:pt x="0" y="0"/>
                </a:moveTo>
                <a:lnTo>
                  <a:pt x="2426348" y="0"/>
                </a:lnTo>
                <a:lnTo>
                  <a:pt x="2426348" y="308322"/>
                </a:lnTo>
                <a:lnTo>
                  <a:pt x="0" y="308322"/>
                </a:lnTo>
                <a:lnTo>
                  <a:pt x="0" y="0"/>
                </a:lnTo>
                <a:close/>
              </a:path>
            </a:pathLst>
          </a:custGeom>
          <a:solidFill>
            <a:srgbClr val="FFFB00"/>
          </a:solidFill>
        </p:spPr>
        <p:txBody>
          <a:bodyPr wrap="square" lIns="0" tIns="0" rIns="0" bIns="0" rtlCol="0"/>
          <a:lstStyle/>
          <a:p>
            <a:endParaRPr/>
          </a:p>
        </p:txBody>
      </p:sp>
      <p:sp>
        <p:nvSpPr>
          <p:cNvPr id="11" name="object 11"/>
          <p:cNvSpPr txBox="1"/>
          <p:nvPr/>
        </p:nvSpPr>
        <p:spPr>
          <a:xfrm>
            <a:off x="2540000" y="5456933"/>
            <a:ext cx="1732914" cy="548005"/>
          </a:xfrm>
          <a:prstGeom prst="rect">
            <a:avLst/>
          </a:prstGeom>
        </p:spPr>
        <p:txBody>
          <a:bodyPr vert="horz" wrap="square" lIns="0" tIns="0" rIns="0" bIns="0" rtlCol="0">
            <a:spAutoFit/>
          </a:bodyPr>
          <a:lstStyle/>
          <a:p>
            <a:pPr marL="12700">
              <a:lnSpc>
                <a:spcPts val="1750"/>
              </a:lnSpc>
            </a:pPr>
            <a:r>
              <a:rPr sz="1600" b="1" dirty="0">
                <a:latin typeface="Courier New"/>
                <a:cs typeface="Courier New"/>
              </a:rPr>
              <a:t>}</a:t>
            </a:r>
            <a:endParaRPr sz="1600" dirty="0">
              <a:latin typeface="Courier New"/>
              <a:cs typeface="Courier New"/>
            </a:endParaRPr>
          </a:p>
          <a:p>
            <a:pPr marL="12700">
              <a:spcBef>
                <a:spcPts val="380"/>
              </a:spcBef>
            </a:pPr>
            <a:r>
              <a:rPr sz="1600" b="1" spc="-5" dirty="0">
                <a:latin typeface="Courier New"/>
                <a:cs typeface="Courier New"/>
              </a:rPr>
              <a:t>PROCESS_END();</a:t>
            </a:r>
            <a:endParaRPr sz="1600" dirty="0">
              <a:latin typeface="Courier New"/>
              <a:cs typeface="Courier New"/>
            </a:endParaRPr>
          </a:p>
        </p:txBody>
      </p:sp>
      <p:sp>
        <p:nvSpPr>
          <p:cNvPr id="7" name="object 7"/>
          <p:cNvSpPr txBox="1"/>
          <p:nvPr/>
        </p:nvSpPr>
        <p:spPr>
          <a:xfrm>
            <a:off x="1774825" y="539215"/>
            <a:ext cx="5372100" cy="391160"/>
          </a:xfrm>
          <a:prstGeom prst="rect">
            <a:avLst/>
          </a:prstGeom>
        </p:spPr>
        <p:txBody>
          <a:bodyPr vert="horz" wrap="square" lIns="0" tIns="12700" rIns="0" bIns="0" rtlCol="0">
            <a:spAutoFit/>
          </a:bodyPr>
          <a:lstStyle/>
          <a:p>
            <a:pPr marL="12700">
              <a:spcBef>
                <a:spcPts val="100"/>
              </a:spcBef>
            </a:pPr>
            <a:r>
              <a:rPr sz="2400" b="1" spc="-5" dirty="0">
                <a:latin typeface="Tahoma"/>
                <a:cs typeface="Tahoma"/>
              </a:rPr>
              <a:t>Quick start example:</a:t>
            </a:r>
            <a:r>
              <a:rPr sz="2400" b="1" dirty="0">
                <a:latin typeface="Tahoma"/>
                <a:cs typeface="Tahoma"/>
              </a:rPr>
              <a:t> </a:t>
            </a:r>
            <a:r>
              <a:rPr sz="2400" b="1" spc="-5" dirty="0">
                <a:latin typeface="Tahoma"/>
                <a:cs typeface="Tahoma"/>
              </a:rPr>
              <a:t>hello_world.c</a:t>
            </a:r>
            <a:endParaRPr sz="2400" dirty="0">
              <a:latin typeface="Tahoma"/>
              <a:cs typeface="Tahoma"/>
            </a:endParaRPr>
          </a:p>
        </p:txBody>
      </p:sp>
      <p:sp>
        <p:nvSpPr>
          <p:cNvPr id="8" name="object 8"/>
          <p:cNvSpPr txBox="1"/>
          <p:nvPr/>
        </p:nvSpPr>
        <p:spPr>
          <a:xfrm>
            <a:off x="2184400" y="1196339"/>
            <a:ext cx="5513070" cy="2784352"/>
          </a:xfrm>
          <a:prstGeom prst="rect">
            <a:avLst/>
          </a:prstGeom>
        </p:spPr>
        <p:txBody>
          <a:bodyPr vert="horz" wrap="square" lIns="0" tIns="60960" rIns="0" bIns="0" rtlCol="0">
            <a:spAutoFit/>
          </a:bodyPr>
          <a:lstStyle/>
          <a:p>
            <a:pPr marL="12700">
              <a:spcBef>
                <a:spcPts val="48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a:t>
            </a:r>
            <a:r>
              <a:rPr sz="1600" b="1" spc="-5" dirty="0">
                <a:solidFill>
                  <a:srgbClr val="FF7C00"/>
                </a:solidFill>
                <a:latin typeface="Courier New"/>
                <a:cs typeface="Courier New"/>
              </a:rPr>
              <a:t>contiki.h</a:t>
            </a:r>
            <a:r>
              <a:rPr sz="1600" b="1" spc="-5" dirty="0">
                <a:latin typeface="Courier New"/>
                <a:cs typeface="Courier New"/>
              </a:rPr>
              <a:t>”</a:t>
            </a:r>
            <a:endParaRPr sz="1600" dirty="0">
              <a:latin typeface="Courier New"/>
              <a:cs typeface="Courier New"/>
            </a:endParaRPr>
          </a:p>
          <a:p>
            <a:pPr marL="12700">
              <a:spcBef>
                <a:spcPts val="380"/>
              </a:spcBef>
            </a:pPr>
            <a:r>
              <a:rPr sz="1600" b="1" spc="-5" dirty="0">
                <a:latin typeface="Courier New"/>
                <a:cs typeface="Courier New"/>
              </a:rPr>
              <a:t>#include</a:t>
            </a:r>
            <a:r>
              <a:rPr sz="1600" b="1" spc="-10" dirty="0">
                <a:latin typeface="Courier New"/>
                <a:cs typeface="Courier New"/>
              </a:rPr>
              <a:t> </a:t>
            </a:r>
            <a:r>
              <a:rPr sz="1600" b="1" spc="-5" dirty="0">
                <a:latin typeface="Courier New"/>
                <a:cs typeface="Courier New"/>
              </a:rPr>
              <a:t>&lt;</a:t>
            </a:r>
            <a:r>
              <a:rPr sz="1600" b="1" spc="-5" dirty="0">
                <a:solidFill>
                  <a:srgbClr val="FF7C00"/>
                </a:solidFill>
                <a:latin typeface="Courier New"/>
                <a:cs typeface="Courier New"/>
              </a:rPr>
              <a:t>stdio.h</a:t>
            </a:r>
            <a:r>
              <a:rPr sz="1600" b="1" spc="-5" dirty="0">
                <a:latin typeface="Courier New"/>
                <a:cs typeface="Courier New"/>
              </a:rPr>
              <a:t>&gt;</a:t>
            </a:r>
            <a:endParaRPr sz="1600" dirty="0">
              <a:latin typeface="Courier New"/>
              <a:cs typeface="Courier New"/>
            </a:endParaRPr>
          </a:p>
          <a:p>
            <a:pPr>
              <a:spcBef>
                <a:spcPts val="10"/>
              </a:spcBef>
            </a:pPr>
            <a:endParaRPr sz="2600" dirty="0">
              <a:latin typeface="Times New Roman"/>
              <a:cs typeface="Times New Roman"/>
            </a:endParaRPr>
          </a:p>
          <a:p>
            <a:pPr marL="12700" marR="5080">
              <a:lnSpc>
                <a:spcPct val="119800"/>
              </a:lnSpc>
            </a:pPr>
            <a:r>
              <a:rPr sz="1600" b="1" spc="-5" dirty="0">
                <a:latin typeface="Courier New"/>
                <a:cs typeface="Courier New"/>
              </a:rPr>
              <a:t>PROCESS(</a:t>
            </a:r>
            <a:r>
              <a:rPr sz="1600" b="1" spc="-5" dirty="0">
                <a:solidFill>
                  <a:srgbClr val="021CA1"/>
                </a:solidFill>
                <a:latin typeface="Courier New"/>
                <a:cs typeface="Courier New"/>
              </a:rPr>
              <a:t>hello_world_process</a:t>
            </a:r>
            <a:r>
              <a:rPr sz="1600" spc="-5" dirty="0">
                <a:latin typeface="Courier New"/>
                <a:cs typeface="Courier New"/>
              </a:rPr>
              <a:t>, “</a:t>
            </a:r>
            <a:r>
              <a:rPr sz="1600" b="1" spc="-5" dirty="0">
                <a:solidFill>
                  <a:srgbClr val="008F00"/>
                </a:solidFill>
                <a:latin typeface="Courier New"/>
                <a:cs typeface="Courier New"/>
              </a:rPr>
              <a:t>hello world</a:t>
            </a:r>
            <a:r>
              <a:rPr sz="1600" b="1" spc="-5" dirty="0">
                <a:latin typeface="Courier New"/>
                <a:cs typeface="Courier New"/>
              </a:rPr>
              <a:t>”);  AUTOSTART_PROCESSES(&amp;</a:t>
            </a:r>
            <a:r>
              <a:rPr sz="1600" b="1" spc="-5" dirty="0">
                <a:solidFill>
                  <a:srgbClr val="021CA1"/>
                </a:solidFill>
                <a:latin typeface="Courier New"/>
                <a:cs typeface="Courier New"/>
              </a:rPr>
              <a:t>hello_world_process</a:t>
            </a:r>
            <a:r>
              <a:rPr sz="1600" b="1" spc="-5" dirty="0">
                <a:latin typeface="Courier New"/>
                <a:cs typeface="Courier New"/>
              </a:rPr>
              <a:t>);  PROCESS_THREAD(</a:t>
            </a:r>
            <a:r>
              <a:rPr sz="1600" b="1" spc="-5" dirty="0">
                <a:solidFill>
                  <a:srgbClr val="021CA1"/>
                </a:solidFill>
                <a:latin typeface="Courier New"/>
                <a:cs typeface="Courier New"/>
              </a:rPr>
              <a:t>hello_world_process</a:t>
            </a:r>
            <a:r>
              <a:rPr sz="1600" spc="-5" dirty="0">
                <a:latin typeface="Courier New"/>
                <a:cs typeface="Courier New"/>
              </a:rPr>
              <a:t>, </a:t>
            </a:r>
            <a:r>
              <a:rPr sz="1600" b="1" dirty="0">
                <a:solidFill>
                  <a:srgbClr val="6C6C6C"/>
                </a:solidFill>
                <a:latin typeface="Courier New"/>
                <a:cs typeface="Courier New"/>
              </a:rPr>
              <a:t>ev</a:t>
            </a:r>
            <a:r>
              <a:rPr sz="1600" dirty="0">
                <a:latin typeface="Courier New"/>
                <a:cs typeface="Courier New"/>
              </a:rPr>
              <a:t>,</a:t>
            </a:r>
            <a:r>
              <a:rPr sz="1600" spc="60" dirty="0">
                <a:latin typeface="Courier New"/>
                <a:cs typeface="Courier New"/>
              </a:rPr>
              <a:t> </a:t>
            </a:r>
            <a:r>
              <a:rPr sz="1600" b="1" dirty="0">
                <a:solidFill>
                  <a:srgbClr val="6C6C6C"/>
                </a:solidFill>
                <a:latin typeface="Courier New"/>
                <a:cs typeface="Courier New"/>
              </a:rPr>
              <a:t>data</a:t>
            </a:r>
            <a:r>
              <a:rPr sz="1600" b="1" dirty="0">
                <a:latin typeface="Courier New"/>
                <a:cs typeface="Courier New"/>
              </a:rPr>
              <a:t>)</a:t>
            </a:r>
            <a:endParaRPr sz="1600" dirty="0">
              <a:latin typeface="Courier New"/>
              <a:cs typeface="Courier New"/>
            </a:endParaRPr>
          </a:p>
          <a:p>
            <a:pPr marL="12700">
              <a:spcBef>
                <a:spcPts val="380"/>
              </a:spcBef>
            </a:pPr>
            <a:r>
              <a:rPr sz="1600" b="1" dirty="0">
                <a:latin typeface="Courier New"/>
                <a:cs typeface="Courier New"/>
              </a:rPr>
              <a:t>{</a:t>
            </a:r>
            <a:endParaRPr sz="1600" dirty="0">
              <a:latin typeface="Courier New"/>
              <a:cs typeface="Courier New"/>
            </a:endParaRPr>
          </a:p>
          <a:p>
            <a:pPr marL="368300">
              <a:spcBef>
                <a:spcPts val="380"/>
              </a:spcBef>
            </a:pPr>
            <a:r>
              <a:rPr sz="1600" b="1" spc="-5" dirty="0">
                <a:latin typeface="Courier New"/>
                <a:cs typeface="Courier New"/>
              </a:rPr>
              <a:t>PROCESS_BEGIN();</a:t>
            </a:r>
            <a:endParaRPr sz="1600" dirty="0">
              <a:latin typeface="Courier New"/>
              <a:cs typeface="Courier New"/>
            </a:endParaRPr>
          </a:p>
          <a:p>
            <a:pPr marL="368300">
              <a:spcBef>
                <a:spcPts val="380"/>
              </a:spcBef>
            </a:pPr>
            <a:r>
              <a:rPr sz="1600" b="1" spc="-5" dirty="0">
                <a:solidFill>
                  <a:srgbClr val="0433FF"/>
                </a:solidFill>
                <a:latin typeface="Courier New"/>
                <a:cs typeface="Courier New"/>
              </a:rPr>
              <a:t>// initialize statements come</a:t>
            </a:r>
            <a:r>
              <a:rPr sz="1600" b="1" spc="-35"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p:txBody>
      </p:sp>
      <p:sp>
        <p:nvSpPr>
          <p:cNvPr id="9" name="object 9"/>
          <p:cNvSpPr txBox="1"/>
          <p:nvPr/>
        </p:nvSpPr>
        <p:spPr>
          <a:xfrm>
            <a:off x="2488566" y="3960469"/>
            <a:ext cx="3507740" cy="260968"/>
          </a:xfrm>
          <a:prstGeom prst="rect">
            <a:avLst/>
          </a:prstGeom>
          <a:solidFill>
            <a:srgbClr val="FFFB00"/>
          </a:solidFill>
        </p:spPr>
        <p:txBody>
          <a:bodyPr vert="horz" wrap="square" lIns="0" tIns="14604" rIns="0" bIns="0" rtlCol="0">
            <a:spAutoFit/>
          </a:bodyPr>
          <a:lstStyle/>
          <a:p>
            <a:pPr marL="63500">
              <a:spcBef>
                <a:spcPts val="114"/>
              </a:spcBef>
            </a:pPr>
            <a:r>
              <a:rPr sz="1600" b="1" spc="-5" dirty="0">
                <a:latin typeface="Courier New"/>
                <a:cs typeface="Courier New"/>
              </a:rPr>
              <a:t>printf(</a:t>
            </a:r>
            <a:r>
              <a:rPr sz="1600" spc="-5" dirty="0">
                <a:latin typeface="Courier New"/>
                <a:cs typeface="Courier New"/>
              </a:rPr>
              <a:t>“</a:t>
            </a:r>
            <a:r>
              <a:rPr sz="1600" b="1" spc="-5" dirty="0">
                <a:solidFill>
                  <a:srgbClr val="008F00"/>
                </a:solidFill>
                <a:latin typeface="Courier New"/>
                <a:cs typeface="Courier New"/>
              </a:rPr>
              <a:t>Hello</a:t>
            </a:r>
            <a:r>
              <a:rPr sz="1600" b="1" spc="-10" dirty="0">
                <a:solidFill>
                  <a:srgbClr val="008F00"/>
                </a:solidFill>
                <a:latin typeface="Courier New"/>
                <a:cs typeface="Courier New"/>
              </a:rPr>
              <a:t> </a:t>
            </a:r>
            <a:r>
              <a:rPr sz="1600" b="1" spc="-5" dirty="0">
                <a:solidFill>
                  <a:srgbClr val="008F00"/>
                </a:solidFill>
                <a:latin typeface="Courier New"/>
                <a:cs typeface="Courier New"/>
              </a:rPr>
              <a:t>world!\n\r</a:t>
            </a:r>
            <a:r>
              <a:rPr sz="1600" b="1" spc="-5" dirty="0">
                <a:latin typeface="Courier New"/>
                <a:cs typeface="Courier New"/>
              </a:rPr>
              <a:t>”);</a:t>
            </a:r>
            <a:endParaRPr sz="1600">
              <a:latin typeface="Courier New"/>
              <a:cs typeface="Courier New"/>
            </a:endParaRPr>
          </a:p>
        </p:txBody>
      </p:sp>
      <p:sp>
        <p:nvSpPr>
          <p:cNvPr id="10" name="object 10"/>
          <p:cNvSpPr txBox="1"/>
          <p:nvPr/>
        </p:nvSpPr>
        <p:spPr>
          <a:xfrm>
            <a:off x="2540001" y="4206240"/>
            <a:ext cx="3104515" cy="1193800"/>
          </a:xfrm>
          <a:prstGeom prst="rect">
            <a:avLst/>
          </a:prstGeom>
        </p:spPr>
        <p:txBody>
          <a:bodyPr vert="horz" wrap="square" lIns="0" tIns="60960" rIns="0" bIns="0" rtlCol="0">
            <a:spAutoFit/>
          </a:bodyPr>
          <a:lstStyle/>
          <a:p>
            <a:pPr marL="12700">
              <a:spcBef>
                <a:spcPts val="480"/>
              </a:spcBef>
            </a:pPr>
            <a:r>
              <a:rPr sz="1600" b="1" spc="-5" dirty="0">
                <a:latin typeface="Courier New"/>
                <a:cs typeface="Courier New"/>
              </a:rPr>
              <a:t>while(</a:t>
            </a:r>
            <a:r>
              <a:rPr sz="1600" b="1" spc="-5" dirty="0">
                <a:solidFill>
                  <a:srgbClr val="941100"/>
                </a:solidFill>
                <a:latin typeface="Courier New"/>
                <a:cs typeface="Courier New"/>
              </a:rPr>
              <a:t>1</a:t>
            </a:r>
            <a:r>
              <a:rPr sz="1600" b="1" spc="-5" dirty="0">
                <a:latin typeface="Courier New"/>
                <a:cs typeface="Courier New"/>
              </a:rPr>
              <a:t>)</a:t>
            </a:r>
            <a:r>
              <a:rPr sz="1600" b="1" spc="-10" dirty="0">
                <a:latin typeface="Courier New"/>
                <a:cs typeface="Courier New"/>
              </a:rPr>
              <a:t> </a:t>
            </a:r>
            <a:r>
              <a:rPr sz="1600" b="1" dirty="0">
                <a:latin typeface="Courier New"/>
                <a:cs typeface="Courier New"/>
              </a:rPr>
              <a:t>{</a:t>
            </a:r>
            <a:endParaRPr sz="1600" dirty="0">
              <a:latin typeface="Courier New"/>
              <a:cs typeface="Courier New"/>
            </a:endParaRPr>
          </a:p>
          <a:p>
            <a:pPr marL="530860">
              <a:spcBef>
                <a:spcPts val="380"/>
              </a:spcBef>
            </a:pPr>
            <a:r>
              <a:rPr sz="1600" b="1" spc="-5" dirty="0">
                <a:solidFill>
                  <a:srgbClr val="0433FF"/>
                </a:solidFill>
                <a:latin typeface="Courier New"/>
                <a:cs typeface="Courier New"/>
              </a:rPr>
              <a:t>// perform tasks</a:t>
            </a:r>
            <a:r>
              <a:rPr sz="1600" b="1" spc="-90" dirty="0">
                <a:solidFill>
                  <a:srgbClr val="0433FF"/>
                </a:solidFill>
                <a:latin typeface="Courier New"/>
                <a:cs typeface="Courier New"/>
              </a:rPr>
              <a:t> </a:t>
            </a:r>
            <a:r>
              <a:rPr sz="1600" b="1" spc="-5" dirty="0">
                <a:solidFill>
                  <a:srgbClr val="0433FF"/>
                </a:solidFill>
                <a:latin typeface="Courier New"/>
                <a:cs typeface="Courier New"/>
              </a:rPr>
              <a:t>here</a:t>
            </a:r>
            <a:endParaRPr sz="1600" dirty="0">
              <a:latin typeface="Courier New"/>
              <a:cs typeface="Courier New"/>
            </a:endParaRPr>
          </a:p>
          <a:p>
            <a:pPr marL="530860" marR="5080">
              <a:lnSpc>
                <a:spcPct val="119800"/>
              </a:lnSpc>
            </a:pPr>
            <a:r>
              <a:rPr sz="1600" b="1" spc="-5" dirty="0">
                <a:solidFill>
                  <a:srgbClr val="0433FF"/>
                </a:solidFill>
                <a:latin typeface="Courier New"/>
                <a:cs typeface="Courier New"/>
              </a:rPr>
              <a:t>//  </a:t>
            </a:r>
            <a:r>
              <a:rPr sz="1600" b="1" spc="-5" dirty="0">
                <a:latin typeface="Courier New"/>
                <a:cs typeface="Courier New"/>
              </a:rPr>
              <a:t>PROCESS_WAIT_EVENT();</a:t>
            </a:r>
            <a:endParaRPr sz="1600" dirty="0">
              <a:latin typeface="Courier New"/>
              <a:cs typeface="Courier New"/>
            </a:endParaRPr>
          </a:p>
        </p:txBody>
      </p:sp>
    </p:spTree>
    <p:extLst>
      <p:ext uri="{BB962C8B-B14F-4D97-AF65-F5344CB8AC3E}">
        <p14:creationId xmlns:p14="http://schemas.microsoft.com/office/powerpoint/2010/main" val="3456496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061" y="252321"/>
            <a:ext cx="10313818" cy="1325563"/>
          </a:xfrm>
        </p:spPr>
        <p:txBody>
          <a:bodyPr>
            <a:noAutofit/>
          </a:bodyPr>
          <a:lstStyle/>
          <a:p>
            <a:r>
              <a:rPr lang="en-US" dirty="0">
                <a:latin typeface="+mn-lt"/>
              </a:rPr>
              <a:t>Conclusion and next week</a:t>
            </a:r>
          </a:p>
        </p:txBody>
      </p:sp>
      <p:sp>
        <p:nvSpPr>
          <p:cNvPr id="3" name="Content Placeholder 2"/>
          <p:cNvSpPr>
            <a:spLocks noGrp="1"/>
          </p:cNvSpPr>
          <p:nvPr>
            <p:ph idx="1"/>
          </p:nvPr>
        </p:nvSpPr>
        <p:spPr>
          <a:xfrm>
            <a:off x="689061" y="1655892"/>
            <a:ext cx="10802772" cy="4249717"/>
          </a:xfrm>
        </p:spPr>
        <p:txBody>
          <a:bodyPr>
            <a:normAutofit/>
          </a:bodyPr>
          <a:lstStyle/>
          <a:p>
            <a:r>
              <a:rPr lang="en-US" dirty="0">
                <a:latin typeface="+mj-lt"/>
              </a:rPr>
              <a:t>Calculating range for communication; Free space path loss, </a:t>
            </a:r>
            <a:r>
              <a:rPr lang="en-US" dirty="0" err="1">
                <a:latin typeface="+mj-lt"/>
              </a:rPr>
              <a:t>Friis</a:t>
            </a:r>
            <a:endParaRPr lang="en-US" dirty="0">
              <a:latin typeface="+mj-lt"/>
            </a:endParaRPr>
          </a:p>
          <a:p>
            <a:r>
              <a:rPr lang="en-US" dirty="0">
                <a:latin typeface="+mj-lt"/>
              </a:rPr>
              <a:t>Overview of IoT devices, microcontroller and platforms</a:t>
            </a:r>
          </a:p>
          <a:p>
            <a:r>
              <a:rPr lang="en-US" dirty="0">
                <a:latin typeface="+mj-lt"/>
              </a:rPr>
              <a:t>Platforms for group project</a:t>
            </a:r>
          </a:p>
          <a:p>
            <a:r>
              <a:rPr lang="en-US" dirty="0">
                <a:latin typeface="+mj-lt"/>
              </a:rPr>
              <a:t>Introduction to Contiki operating system</a:t>
            </a:r>
          </a:p>
          <a:p>
            <a:endParaRPr lang="en-US" dirty="0">
              <a:latin typeface="+mj-lt"/>
            </a:endParaRPr>
          </a:p>
          <a:p>
            <a:endParaRPr lang="en-US" dirty="0">
              <a:latin typeface="+mj-lt"/>
            </a:endParaRPr>
          </a:p>
          <a:p>
            <a:r>
              <a:rPr lang="en-US" b="1" dirty="0">
                <a:latin typeface="+mj-lt"/>
              </a:rPr>
              <a:t>Next week: </a:t>
            </a:r>
            <a:r>
              <a:rPr lang="en-US" dirty="0">
                <a:latin typeface="+mj-lt"/>
              </a:rPr>
              <a:t>Continue to look into IoT device, sensors and actuators, and energy aspect of these devices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72</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Tree>
    <p:extLst>
      <p:ext uri="{BB962C8B-B14F-4D97-AF65-F5344CB8AC3E}">
        <p14:creationId xmlns:p14="http://schemas.microsoft.com/office/powerpoint/2010/main" val="353535089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3B42-DBEC-45D8-B827-94ED0199B4F6}"/>
              </a:ext>
            </a:extLst>
          </p:cNvPr>
          <p:cNvSpPr>
            <a:spLocks noGrp="1"/>
          </p:cNvSpPr>
          <p:nvPr>
            <p:ph type="title"/>
          </p:nvPr>
        </p:nvSpPr>
        <p:spPr>
          <a:xfrm>
            <a:off x="550808" y="136525"/>
            <a:ext cx="9525000" cy="933450"/>
          </a:xfrm>
        </p:spPr>
        <p:txBody>
          <a:bodyPr>
            <a:normAutofit/>
          </a:bodyPr>
          <a:lstStyle/>
          <a:p>
            <a:r>
              <a:rPr lang="en-SG" sz="4000" dirty="0">
                <a:latin typeface="+mn-lt"/>
              </a:rPr>
              <a:t>Programming Assignments (Individual)</a:t>
            </a:r>
          </a:p>
        </p:txBody>
      </p:sp>
      <p:sp>
        <p:nvSpPr>
          <p:cNvPr id="3" name="Content Placeholder 2">
            <a:extLst>
              <a:ext uri="{FF2B5EF4-FFF2-40B4-BE49-F238E27FC236}">
                <a16:creationId xmlns:a16="http://schemas.microsoft.com/office/drawing/2014/main" id="{4E7B9D1F-5C14-4E93-AC96-8CDF9DCC2A0F}"/>
              </a:ext>
            </a:extLst>
          </p:cNvPr>
          <p:cNvSpPr>
            <a:spLocks noGrp="1"/>
          </p:cNvSpPr>
          <p:nvPr>
            <p:ph idx="1"/>
          </p:nvPr>
        </p:nvSpPr>
        <p:spPr>
          <a:xfrm>
            <a:off x="461473" y="1009912"/>
            <a:ext cx="10358927" cy="5629013"/>
          </a:xfrm>
        </p:spPr>
        <p:txBody>
          <a:bodyPr>
            <a:normAutofit fontScale="92500"/>
          </a:bodyPr>
          <a:lstStyle/>
          <a:p>
            <a:pPr marL="0" indent="0">
              <a:lnSpc>
                <a:spcPct val="107000"/>
              </a:lnSpc>
              <a:spcAft>
                <a:spcPts val="800"/>
              </a:spcAft>
              <a:buNone/>
            </a:pPr>
            <a:r>
              <a:rPr lang="en-US" sz="2400" b="1" u="sng" dirty="0">
                <a:latin typeface="+mj-lt"/>
                <a:ea typeface="DengXian" panose="02010600030101010101" pitchFamily="2" charset="-122"/>
                <a:cs typeface="Times New Roman" panose="02020603050405020304" pitchFamily="18" charset="0"/>
              </a:rPr>
              <a:t>P</a:t>
            </a:r>
            <a:r>
              <a:rPr lang="en-SG" sz="2400" b="1" u="sng" dirty="0" err="1">
                <a:latin typeface="+mj-lt"/>
                <a:ea typeface="DengXian" panose="02010600030101010101" pitchFamily="2" charset="-122"/>
                <a:cs typeface="Times New Roman" panose="02020603050405020304" pitchFamily="18" charset="0"/>
              </a:rPr>
              <a:t>rogramming</a:t>
            </a:r>
            <a:endParaRPr lang="en-SG" sz="2400" b="1" u="sng" dirty="0">
              <a:effectLst/>
              <a:latin typeface="+mj-lt"/>
              <a:ea typeface="DengXian" panose="02010600030101010101" pitchFamily="2" charset="-122"/>
              <a:cs typeface="Times New Roman" panose="02020603050405020304" pitchFamily="18" charset="0"/>
            </a:endParaRPr>
          </a:p>
          <a:p>
            <a:pPr>
              <a:lnSpc>
                <a:spcPct val="107000"/>
              </a:lnSpc>
              <a:spcAft>
                <a:spcPts val="800"/>
              </a:spcAft>
            </a:pPr>
            <a:r>
              <a:rPr lang="en-SG" sz="2400" dirty="0">
                <a:effectLst/>
                <a:latin typeface="+mj-lt"/>
                <a:ea typeface="DengXian" panose="02010600030101010101" pitchFamily="2" charset="-122"/>
                <a:cs typeface="Times New Roman" panose="02020603050405020304" pitchFamily="18" charset="0"/>
              </a:rPr>
              <a:t>Week 2 (this week): Collect device (</a:t>
            </a:r>
            <a:r>
              <a:rPr lang="en-SG" sz="2400" dirty="0" err="1">
                <a:effectLst/>
                <a:latin typeface="+mj-lt"/>
                <a:ea typeface="DengXian" panose="02010600030101010101" pitchFamily="2" charset="-122"/>
                <a:cs typeface="Times New Roman" panose="02020603050405020304" pitchFamily="18" charset="0"/>
              </a:rPr>
              <a:t>SensorTag</a:t>
            </a:r>
            <a:r>
              <a:rPr lang="en-SG" sz="2400" dirty="0">
                <a:effectLst/>
                <a:latin typeface="+mj-lt"/>
                <a:ea typeface="DengXian" panose="02010600030101010101" pitchFamily="2" charset="-122"/>
                <a:cs typeface="Times New Roman" panose="02020603050405020304" pitchFamily="18" charset="0"/>
              </a:rPr>
              <a:t> + debugging board)</a:t>
            </a:r>
          </a:p>
          <a:p>
            <a:pPr lvl="1">
              <a:lnSpc>
                <a:spcPct val="107000"/>
              </a:lnSpc>
              <a:spcAft>
                <a:spcPts val="800"/>
              </a:spcAft>
            </a:pPr>
            <a:endParaRPr lang="en-US" sz="2400" dirty="0">
              <a:effectLst/>
              <a:latin typeface="+mj-lt"/>
              <a:ea typeface="DengXian" panose="02010600030101010101" pitchFamily="2" charset="-122"/>
              <a:cs typeface="Times New Roman" panose="02020603050405020304" pitchFamily="18" charset="0"/>
            </a:endParaRPr>
          </a:p>
          <a:p>
            <a:pPr lvl="1">
              <a:lnSpc>
                <a:spcPct val="107000"/>
              </a:lnSpc>
              <a:spcAft>
                <a:spcPts val="800"/>
              </a:spcAft>
            </a:pPr>
            <a:endParaRPr lang="en-US" sz="2400" dirty="0">
              <a:latin typeface="+mj-lt"/>
              <a:ea typeface="DengXian" panose="02010600030101010101" pitchFamily="2" charset="-122"/>
              <a:cs typeface="Times New Roman" panose="02020603050405020304" pitchFamily="18" charset="0"/>
            </a:endParaRPr>
          </a:p>
          <a:p>
            <a:pPr lvl="1">
              <a:lnSpc>
                <a:spcPct val="107000"/>
              </a:lnSpc>
              <a:spcAft>
                <a:spcPts val="800"/>
              </a:spcAft>
            </a:pPr>
            <a:endParaRPr lang="en-US" sz="2400" dirty="0">
              <a:effectLst/>
              <a:latin typeface="+mj-lt"/>
              <a:ea typeface="DengXian" panose="02010600030101010101" pitchFamily="2" charset="-122"/>
              <a:cs typeface="Times New Roman" panose="02020603050405020304" pitchFamily="18" charset="0"/>
            </a:endParaRPr>
          </a:p>
          <a:p>
            <a:pPr lvl="1">
              <a:lnSpc>
                <a:spcPct val="107000"/>
              </a:lnSpc>
              <a:spcAft>
                <a:spcPts val="800"/>
              </a:spcAft>
            </a:pPr>
            <a:endParaRPr lang="en-SG" sz="2400" dirty="0">
              <a:effectLst/>
              <a:latin typeface="+mj-lt"/>
              <a:ea typeface="DengXian" panose="02010600030101010101" pitchFamily="2" charset="-122"/>
              <a:cs typeface="Times New Roman" panose="02020603050405020304" pitchFamily="18" charset="0"/>
            </a:endParaRPr>
          </a:p>
          <a:p>
            <a:pPr>
              <a:lnSpc>
                <a:spcPct val="107000"/>
              </a:lnSpc>
              <a:spcAft>
                <a:spcPts val="800"/>
              </a:spcAft>
            </a:pPr>
            <a:r>
              <a:rPr lang="en-SG" sz="2400" dirty="0">
                <a:effectLst/>
                <a:latin typeface="+mj-lt"/>
                <a:ea typeface="DengXian" panose="02010600030101010101" pitchFamily="2" charset="-122"/>
                <a:cs typeface="Times New Roman" panose="02020603050405020304" pitchFamily="18" charset="0"/>
              </a:rPr>
              <a:t>Week 3/4: Assignment 1 (</a:t>
            </a:r>
            <a:r>
              <a:rPr lang="en-SG" sz="2400" dirty="0">
                <a:solidFill>
                  <a:srgbClr val="FF0000"/>
                </a:solidFill>
                <a:effectLst/>
                <a:latin typeface="+mj-lt"/>
                <a:ea typeface="DengXian" panose="02010600030101010101" pitchFamily="2" charset="-122"/>
                <a:cs typeface="Times New Roman" panose="02020603050405020304" pitchFamily="18" charset="0"/>
              </a:rPr>
              <a:t>3%</a:t>
            </a:r>
            <a:r>
              <a:rPr lang="en-SG" sz="2400" dirty="0">
                <a:effectLst/>
                <a:latin typeface="+mj-lt"/>
                <a:ea typeface="DengXian" panose="02010600030101010101" pitchFamily="2" charset="-122"/>
                <a:cs typeface="Times New Roman" panose="02020603050405020304" pitchFamily="18" charset="0"/>
              </a:rPr>
              <a:t>): installation, “Hello World” program (Released Saturday)</a:t>
            </a:r>
          </a:p>
          <a:p>
            <a:pPr>
              <a:lnSpc>
                <a:spcPct val="107000"/>
              </a:lnSpc>
              <a:spcAft>
                <a:spcPts val="800"/>
              </a:spcAft>
            </a:pPr>
            <a:r>
              <a:rPr lang="en-SG" sz="2400" dirty="0">
                <a:effectLst/>
                <a:latin typeface="+mj-lt"/>
                <a:ea typeface="DengXian" panose="02010600030101010101" pitchFamily="2" charset="-122"/>
                <a:cs typeface="Times New Roman" panose="02020603050405020304" pitchFamily="18" charset="0"/>
              </a:rPr>
              <a:t>Week 5: Assignment 2 (</a:t>
            </a:r>
            <a:r>
              <a:rPr lang="en-SG" sz="2400" dirty="0">
                <a:solidFill>
                  <a:srgbClr val="FF0000"/>
                </a:solidFill>
                <a:effectLst/>
                <a:latin typeface="+mj-lt"/>
                <a:ea typeface="DengXian" panose="02010600030101010101" pitchFamily="2" charset="-122"/>
                <a:cs typeface="Times New Roman" panose="02020603050405020304" pitchFamily="18" charset="0"/>
              </a:rPr>
              <a:t>7%</a:t>
            </a:r>
            <a:r>
              <a:rPr lang="en-SG" sz="2400" dirty="0">
                <a:effectLst/>
                <a:latin typeface="+mj-lt"/>
                <a:ea typeface="DengXian" panose="02010600030101010101" pitchFamily="2" charset="-122"/>
                <a:cs typeface="Times New Roman" panose="02020603050405020304" pitchFamily="18" charset="0"/>
              </a:rPr>
              <a:t>): Timer and sensors (Release: TBA)</a:t>
            </a:r>
          </a:p>
          <a:p>
            <a:pPr marL="0" indent="0">
              <a:lnSpc>
                <a:spcPct val="107000"/>
              </a:lnSpc>
              <a:spcAft>
                <a:spcPts val="800"/>
              </a:spcAft>
              <a:buNone/>
            </a:pPr>
            <a:r>
              <a:rPr lang="en-US" sz="2400" b="1" u="sng" dirty="0">
                <a:latin typeface="+mj-lt"/>
                <a:ea typeface="DengXian" panose="02010600030101010101" pitchFamily="2" charset="-122"/>
                <a:cs typeface="Times New Roman" panose="02020603050405020304" pitchFamily="18" charset="0"/>
              </a:rPr>
              <a:t>Written Assignment</a:t>
            </a:r>
          </a:p>
          <a:p>
            <a:pPr>
              <a:lnSpc>
                <a:spcPct val="107000"/>
              </a:lnSpc>
              <a:spcAft>
                <a:spcPts val="800"/>
              </a:spcAft>
            </a:pPr>
            <a:r>
              <a:rPr lang="en-US" sz="2400" dirty="0">
                <a:latin typeface="+mj-lt"/>
                <a:ea typeface="DengXian" panose="02010600030101010101" pitchFamily="2" charset="-122"/>
                <a:cs typeface="Times New Roman" panose="02020603050405020304" pitchFamily="18" charset="0"/>
              </a:rPr>
              <a:t>W</a:t>
            </a:r>
            <a:r>
              <a:rPr lang="en-SG" sz="2400" dirty="0">
                <a:latin typeface="+mj-lt"/>
                <a:ea typeface="DengXian" panose="02010600030101010101" pitchFamily="2" charset="-122"/>
                <a:cs typeface="Times New Roman" panose="02020603050405020304" pitchFamily="18" charset="0"/>
              </a:rPr>
              <a:t>eek 11 (10%): Written Assignment </a:t>
            </a:r>
            <a:endParaRPr lang="en-SG" sz="2400" dirty="0">
              <a:effectLst/>
              <a:latin typeface="+mj-lt"/>
              <a:ea typeface="DengXian" panose="02010600030101010101" pitchFamily="2" charset="-122"/>
              <a:cs typeface="Times New Roman" panose="02020603050405020304" pitchFamily="18" charset="0"/>
            </a:endParaRPr>
          </a:p>
          <a:p>
            <a:endParaRPr lang="en-SG" dirty="0"/>
          </a:p>
        </p:txBody>
      </p:sp>
      <p:sp>
        <p:nvSpPr>
          <p:cNvPr id="4" name="Footer Placeholder 3">
            <a:extLst>
              <a:ext uri="{FF2B5EF4-FFF2-40B4-BE49-F238E27FC236}">
                <a16:creationId xmlns:a16="http://schemas.microsoft.com/office/drawing/2014/main" id="{65D781BC-3296-4BCB-8CD8-2AEA34AFA07F}"/>
              </a:ext>
            </a:extLst>
          </p:cNvPr>
          <p:cNvSpPr>
            <a:spLocks noGrp="1"/>
          </p:cNvSpPr>
          <p:nvPr>
            <p:ph type="ftr" sz="quarter" idx="11"/>
          </p:nvPr>
        </p:nvSpPr>
        <p:spPr/>
        <p:txBody>
          <a:bodyPr/>
          <a:lstStyle/>
          <a:p>
            <a:r>
              <a:rPr lang="en-US"/>
              <a:t>CS 4222/5422 - intro</a:t>
            </a:r>
            <a:endParaRPr lang="en-US" dirty="0"/>
          </a:p>
        </p:txBody>
      </p:sp>
      <p:sp>
        <p:nvSpPr>
          <p:cNvPr id="5" name="Slide Number Placeholder 4">
            <a:extLst>
              <a:ext uri="{FF2B5EF4-FFF2-40B4-BE49-F238E27FC236}">
                <a16:creationId xmlns:a16="http://schemas.microsoft.com/office/drawing/2014/main" id="{B74E1F68-E6B8-40BA-9B49-EA9C842D2BFB}"/>
              </a:ext>
            </a:extLst>
          </p:cNvPr>
          <p:cNvSpPr>
            <a:spLocks noGrp="1"/>
          </p:cNvSpPr>
          <p:nvPr>
            <p:ph type="sldNum" sz="quarter" idx="12"/>
          </p:nvPr>
        </p:nvSpPr>
        <p:spPr/>
        <p:txBody>
          <a:bodyPr/>
          <a:lstStyle/>
          <a:p>
            <a:fld id="{5C6FAEEE-D619-4E65-A0EF-E650D0B3166A}" type="slidenum">
              <a:rPr lang="en-US" smtClean="0"/>
              <a:t>73</a:t>
            </a:fld>
            <a:endParaRPr lang="en-US"/>
          </a:p>
        </p:txBody>
      </p:sp>
      <p:pic>
        <p:nvPicPr>
          <p:cNvPr id="7174" name="Picture 6" descr="How To Setup A Development Environment For The CC2650STK SensorTag |  Four-Three-Oh!">
            <a:extLst>
              <a:ext uri="{FF2B5EF4-FFF2-40B4-BE49-F238E27FC236}">
                <a16:creationId xmlns:a16="http://schemas.microsoft.com/office/drawing/2014/main" id="{840FE84F-9045-4987-9C91-B888F25F5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9617" y="2565914"/>
            <a:ext cx="2067581" cy="859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DE71B05-C367-4B40-BC0B-A97564D94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6139" y="1376592"/>
            <a:ext cx="1374535" cy="1034882"/>
          </a:xfrm>
          <a:prstGeom prst="rect">
            <a:avLst/>
          </a:prstGeom>
        </p:spPr>
      </p:pic>
      <p:sp>
        <p:nvSpPr>
          <p:cNvPr id="9" name="Rectangle 3">
            <a:extLst>
              <a:ext uri="{FF2B5EF4-FFF2-40B4-BE49-F238E27FC236}">
                <a16:creationId xmlns:a16="http://schemas.microsoft.com/office/drawing/2014/main" id="{5AA14556-7C7C-43E2-B862-502F531CDF6D}"/>
              </a:ext>
            </a:extLst>
          </p:cNvPr>
          <p:cNvSpPr>
            <a:spLocks noChangeArrowheads="1"/>
          </p:cNvSpPr>
          <p:nvPr/>
        </p:nvSpPr>
        <p:spPr bwMode="auto">
          <a:xfrm>
            <a:off x="717165" y="2038428"/>
            <a:ext cx="717846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b="1" dirty="0">
                <a:solidFill>
                  <a:srgbClr val="1F497D"/>
                </a:solidFill>
                <a:latin typeface="Arial" panose="020B0604020202020204" pitchFamily="34" charset="0"/>
              </a:rPr>
              <a:t>Ms. Lim Chew </a:t>
            </a:r>
            <a:r>
              <a:rPr lang="en-US" altLang="en-US" b="1" dirty="0" err="1">
                <a:solidFill>
                  <a:srgbClr val="1F497D"/>
                </a:solidFill>
                <a:latin typeface="Arial" panose="020B0604020202020204" pitchFamily="34" charset="0"/>
              </a:rPr>
              <a:t>Eng</a:t>
            </a:r>
            <a:r>
              <a:rPr lang="en-US" altLang="en-US" b="1" dirty="0">
                <a:solidFill>
                  <a:srgbClr val="1F497D"/>
                </a:solidFill>
                <a:latin typeface="Arial" panose="020B0604020202020204" pitchFamily="34" charset="0"/>
              </a:rPr>
              <a:t> (</a:t>
            </a:r>
            <a:r>
              <a:rPr lang="pl-PL" altLang="en-US" b="1" dirty="0">
                <a:solidFill>
                  <a:srgbClr val="1F497D"/>
                </a:solidFill>
                <a:latin typeface="Arial" panose="020B0604020202020204" pitchFamily="34" charset="0"/>
              </a:rPr>
              <a:t>limce </a:t>
            </a:r>
            <a:r>
              <a:rPr lang="pl-PL" altLang="en-US" b="1" dirty="0">
                <a:solidFill>
                  <a:srgbClr val="1F497D"/>
                </a:solidFill>
                <a:latin typeface="Arial" panose="020B0604020202020204" pitchFamily="34" charset="0"/>
                <a:hlinkClick r:id="rId4"/>
              </a:rPr>
              <a:t>limce@comp.nus.edu.sg</a:t>
            </a:r>
            <a:r>
              <a:rPr lang="en-US" altLang="en-US" b="1" dirty="0">
                <a:solidFill>
                  <a:srgbClr val="1F497D"/>
                </a:solidFill>
                <a:latin typeface="Arial" panose="020B0604020202020204" pitchFamily="34" charset="0"/>
              </a:rPr>
              <a:t>)</a:t>
            </a:r>
          </a:p>
          <a:p>
            <a:pPr lvl="0" eaLnBrk="0" fontAlgn="base" hangingPunct="0">
              <a:spcBef>
                <a:spcPct val="0"/>
              </a:spcBef>
              <a:spcAft>
                <a:spcPct val="0"/>
              </a:spcAft>
            </a:pPr>
            <a:r>
              <a:rPr kumimoji="0" lang="en-US" altLang="en-US" sz="1800" b="1" i="0" u="none" strike="noStrike" cap="none" normalizeH="0" baseline="0" dirty="0">
                <a:ln>
                  <a:noFill/>
                </a:ln>
                <a:solidFill>
                  <a:srgbClr val="1F497D"/>
                </a:solidFill>
                <a:effectLst/>
                <a:latin typeface="Arial" panose="020B0604020202020204" pitchFamily="34" charset="0"/>
              </a:rPr>
              <a:t>Venue: Datacom Lab (COM1#B1-02)</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1F497D"/>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F497D"/>
                </a:solidFill>
                <a:effectLst/>
                <a:latin typeface="Arial" panose="020B0604020202020204" pitchFamily="34" charset="0"/>
              </a:rPr>
              <a:t>Issue device to students on:</a:t>
            </a:r>
          </a:p>
          <a:p>
            <a:pPr algn="l"/>
            <a:endParaRPr lang="en-SG" sz="1800" b="1" i="0" dirty="0">
              <a:solidFill>
                <a:srgbClr val="1F497D"/>
              </a:solidFill>
              <a:effectLst/>
              <a:latin typeface="Calibri" panose="020F0502020204030204" pitchFamily="34" charset="0"/>
            </a:endParaRPr>
          </a:p>
          <a:p>
            <a:pPr algn="l"/>
            <a:r>
              <a:rPr lang="en-SG" sz="1800" b="1" i="0" dirty="0">
                <a:solidFill>
                  <a:srgbClr val="1F497D"/>
                </a:solidFill>
                <a:effectLst/>
                <a:latin typeface="Calibri" panose="020F0502020204030204" pitchFamily="34" charset="0"/>
              </a:rPr>
              <a:t>Date: 19 Jan (Thurs)</a:t>
            </a:r>
            <a:endParaRPr lang="en-SG" sz="1800" b="0" i="0" dirty="0">
              <a:solidFill>
                <a:srgbClr val="242424"/>
              </a:solidFill>
              <a:effectLst/>
              <a:latin typeface="Times New Roman" panose="02020603050405020304" pitchFamily="18" charset="0"/>
            </a:endParaRPr>
          </a:p>
          <a:p>
            <a:pPr algn="l"/>
            <a:r>
              <a:rPr lang="en-SG" sz="1800" b="1" i="0" dirty="0">
                <a:solidFill>
                  <a:srgbClr val="1F497D"/>
                </a:solidFill>
                <a:effectLst/>
                <a:latin typeface="Calibri" panose="020F0502020204030204" pitchFamily="34" charset="0"/>
              </a:rPr>
              <a:t>Time : 2pm to 4.30pm</a:t>
            </a:r>
            <a:endParaRPr lang="en-SG" sz="1800" b="0" i="0" dirty="0">
              <a:solidFill>
                <a:srgbClr val="242424"/>
              </a:solidFill>
              <a:effectLst/>
              <a:latin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77564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232" y="1928769"/>
            <a:ext cx="11091536" cy="1685229"/>
          </a:xfrm>
        </p:spPr>
        <p:txBody>
          <a:bodyPr>
            <a:normAutofit/>
          </a:bodyPr>
          <a:lstStyle/>
          <a:p>
            <a:r>
              <a:rPr lang="en-GB" sz="4800" u="none" strike="noStrike" dirty="0">
                <a:effectLst/>
              </a:rPr>
              <a:t>CS 4222 – Wireless Networking</a:t>
            </a:r>
            <a:endParaRPr lang="en-US" sz="16600" dirty="0"/>
          </a:p>
        </p:txBody>
      </p:sp>
      <p:sp>
        <p:nvSpPr>
          <p:cNvPr id="3" name="Subtitle 2"/>
          <p:cNvSpPr>
            <a:spLocks noGrp="1"/>
          </p:cNvSpPr>
          <p:nvPr>
            <p:ph type="subTitle" idx="1"/>
          </p:nvPr>
        </p:nvSpPr>
        <p:spPr>
          <a:xfrm>
            <a:off x="1524000" y="3947050"/>
            <a:ext cx="9144000" cy="1743197"/>
          </a:xfrm>
        </p:spPr>
        <p:txBody>
          <a:bodyPr>
            <a:normAutofit fontScale="92500" lnSpcReduction="20000"/>
          </a:bodyPr>
          <a:lstStyle/>
          <a:p>
            <a:r>
              <a:rPr lang="en-US" sz="3900" b="1" dirty="0">
                <a:latin typeface="+mj-lt"/>
              </a:rPr>
              <a:t>Ambuj Varshney</a:t>
            </a:r>
          </a:p>
          <a:p>
            <a:r>
              <a:rPr lang="en-US" sz="2600" dirty="0" err="1">
                <a:latin typeface="+mj-lt"/>
              </a:rPr>
              <a:t>ambujv@nus.edu.sg</a:t>
            </a:r>
            <a:endParaRPr lang="en-US" sz="2600" dirty="0">
              <a:latin typeface="+mj-lt"/>
            </a:endParaRPr>
          </a:p>
          <a:p>
            <a:r>
              <a:rPr lang="en-US" sz="2600" dirty="0">
                <a:latin typeface="+mj-lt"/>
              </a:rPr>
              <a:t>http://ambuj.se</a:t>
            </a: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74</a:t>
            </a:fld>
            <a:endParaRPr lang="sv-SE"/>
          </a:p>
        </p:txBody>
      </p:sp>
    </p:spTree>
    <p:extLst>
      <p:ext uri="{BB962C8B-B14F-4D97-AF65-F5344CB8AC3E}">
        <p14:creationId xmlns:p14="http://schemas.microsoft.com/office/powerpoint/2010/main" val="28644822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400" dirty="0"/>
              <a:t>Break! (10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2204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3B42-DBEC-45D8-B827-94ED0199B4F6}"/>
              </a:ext>
            </a:extLst>
          </p:cNvPr>
          <p:cNvSpPr>
            <a:spLocks noGrp="1"/>
          </p:cNvSpPr>
          <p:nvPr>
            <p:ph type="title"/>
          </p:nvPr>
        </p:nvSpPr>
        <p:spPr>
          <a:xfrm>
            <a:off x="550808" y="136525"/>
            <a:ext cx="9525000" cy="933450"/>
          </a:xfrm>
        </p:spPr>
        <p:txBody>
          <a:bodyPr>
            <a:normAutofit/>
          </a:bodyPr>
          <a:lstStyle/>
          <a:p>
            <a:r>
              <a:rPr lang="en-SG" sz="4000" dirty="0">
                <a:latin typeface="+mn-lt"/>
              </a:rPr>
              <a:t>Programming Assignments (Individual)</a:t>
            </a:r>
          </a:p>
        </p:txBody>
      </p:sp>
      <p:sp>
        <p:nvSpPr>
          <p:cNvPr id="3" name="Content Placeholder 2">
            <a:extLst>
              <a:ext uri="{FF2B5EF4-FFF2-40B4-BE49-F238E27FC236}">
                <a16:creationId xmlns:a16="http://schemas.microsoft.com/office/drawing/2014/main" id="{4E7B9D1F-5C14-4E93-AC96-8CDF9DCC2A0F}"/>
              </a:ext>
            </a:extLst>
          </p:cNvPr>
          <p:cNvSpPr>
            <a:spLocks noGrp="1"/>
          </p:cNvSpPr>
          <p:nvPr>
            <p:ph idx="1"/>
          </p:nvPr>
        </p:nvSpPr>
        <p:spPr>
          <a:xfrm>
            <a:off x="461473" y="1009912"/>
            <a:ext cx="10358927" cy="5629013"/>
          </a:xfrm>
        </p:spPr>
        <p:txBody>
          <a:bodyPr>
            <a:normAutofit fontScale="92500"/>
          </a:bodyPr>
          <a:lstStyle/>
          <a:p>
            <a:pPr marL="0" indent="0">
              <a:lnSpc>
                <a:spcPct val="107000"/>
              </a:lnSpc>
              <a:spcAft>
                <a:spcPts val="800"/>
              </a:spcAft>
              <a:buNone/>
            </a:pPr>
            <a:r>
              <a:rPr lang="en-US" sz="2400" b="1" u="sng" dirty="0">
                <a:latin typeface="+mj-lt"/>
                <a:ea typeface="DengXian" panose="02010600030101010101" pitchFamily="2" charset="-122"/>
                <a:cs typeface="Times New Roman" panose="02020603050405020304" pitchFamily="18" charset="0"/>
              </a:rPr>
              <a:t>P</a:t>
            </a:r>
            <a:r>
              <a:rPr lang="en-SG" sz="2400" b="1" u="sng" dirty="0" err="1">
                <a:latin typeface="+mj-lt"/>
                <a:ea typeface="DengXian" panose="02010600030101010101" pitchFamily="2" charset="-122"/>
                <a:cs typeface="Times New Roman" panose="02020603050405020304" pitchFamily="18" charset="0"/>
              </a:rPr>
              <a:t>rogramming</a:t>
            </a:r>
            <a:endParaRPr lang="en-SG" sz="2400" b="1" u="sng" dirty="0">
              <a:effectLst/>
              <a:latin typeface="+mj-lt"/>
              <a:ea typeface="DengXian" panose="02010600030101010101" pitchFamily="2" charset="-122"/>
              <a:cs typeface="Times New Roman" panose="02020603050405020304" pitchFamily="18" charset="0"/>
            </a:endParaRPr>
          </a:p>
          <a:p>
            <a:pPr>
              <a:lnSpc>
                <a:spcPct val="107000"/>
              </a:lnSpc>
              <a:spcAft>
                <a:spcPts val="800"/>
              </a:spcAft>
            </a:pPr>
            <a:r>
              <a:rPr lang="en-SG" sz="2400" dirty="0">
                <a:effectLst/>
                <a:latin typeface="+mj-lt"/>
                <a:ea typeface="DengXian" panose="02010600030101010101" pitchFamily="2" charset="-122"/>
                <a:cs typeface="Times New Roman" panose="02020603050405020304" pitchFamily="18" charset="0"/>
              </a:rPr>
              <a:t>Week 2 (this week): Collect device (</a:t>
            </a:r>
            <a:r>
              <a:rPr lang="en-SG" sz="2400" dirty="0" err="1">
                <a:effectLst/>
                <a:latin typeface="+mj-lt"/>
                <a:ea typeface="DengXian" panose="02010600030101010101" pitchFamily="2" charset="-122"/>
                <a:cs typeface="Times New Roman" panose="02020603050405020304" pitchFamily="18" charset="0"/>
              </a:rPr>
              <a:t>SensorTag</a:t>
            </a:r>
            <a:r>
              <a:rPr lang="en-SG" sz="2400" dirty="0">
                <a:effectLst/>
                <a:latin typeface="+mj-lt"/>
                <a:ea typeface="DengXian" panose="02010600030101010101" pitchFamily="2" charset="-122"/>
                <a:cs typeface="Times New Roman" panose="02020603050405020304" pitchFamily="18" charset="0"/>
              </a:rPr>
              <a:t> + debugging board)</a:t>
            </a:r>
          </a:p>
          <a:p>
            <a:pPr lvl="1">
              <a:lnSpc>
                <a:spcPct val="107000"/>
              </a:lnSpc>
              <a:spcAft>
                <a:spcPts val="800"/>
              </a:spcAft>
            </a:pPr>
            <a:endParaRPr lang="en-US" sz="2400" dirty="0">
              <a:effectLst/>
              <a:latin typeface="+mj-lt"/>
              <a:ea typeface="DengXian" panose="02010600030101010101" pitchFamily="2" charset="-122"/>
              <a:cs typeface="Times New Roman" panose="02020603050405020304" pitchFamily="18" charset="0"/>
            </a:endParaRPr>
          </a:p>
          <a:p>
            <a:pPr lvl="1">
              <a:lnSpc>
                <a:spcPct val="107000"/>
              </a:lnSpc>
              <a:spcAft>
                <a:spcPts val="800"/>
              </a:spcAft>
            </a:pPr>
            <a:endParaRPr lang="en-US" sz="2400" dirty="0">
              <a:latin typeface="+mj-lt"/>
              <a:ea typeface="DengXian" panose="02010600030101010101" pitchFamily="2" charset="-122"/>
              <a:cs typeface="Times New Roman" panose="02020603050405020304" pitchFamily="18" charset="0"/>
            </a:endParaRPr>
          </a:p>
          <a:p>
            <a:pPr lvl="1">
              <a:lnSpc>
                <a:spcPct val="107000"/>
              </a:lnSpc>
              <a:spcAft>
                <a:spcPts val="800"/>
              </a:spcAft>
            </a:pPr>
            <a:endParaRPr lang="en-US" sz="2400" dirty="0">
              <a:effectLst/>
              <a:latin typeface="+mj-lt"/>
              <a:ea typeface="DengXian" panose="02010600030101010101" pitchFamily="2" charset="-122"/>
              <a:cs typeface="Times New Roman" panose="02020603050405020304" pitchFamily="18" charset="0"/>
            </a:endParaRPr>
          </a:p>
          <a:p>
            <a:pPr lvl="1">
              <a:lnSpc>
                <a:spcPct val="107000"/>
              </a:lnSpc>
              <a:spcAft>
                <a:spcPts val="800"/>
              </a:spcAft>
            </a:pPr>
            <a:endParaRPr lang="en-SG" sz="2400" dirty="0">
              <a:effectLst/>
              <a:latin typeface="+mj-lt"/>
              <a:ea typeface="DengXian" panose="02010600030101010101" pitchFamily="2" charset="-122"/>
              <a:cs typeface="Times New Roman" panose="02020603050405020304" pitchFamily="18" charset="0"/>
            </a:endParaRPr>
          </a:p>
          <a:p>
            <a:pPr>
              <a:lnSpc>
                <a:spcPct val="107000"/>
              </a:lnSpc>
              <a:spcAft>
                <a:spcPts val="800"/>
              </a:spcAft>
            </a:pPr>
            <a:r>
              <a:rPr lang="en-SG" sz="2400" dirty="0">
                <a:effectLst/>
                <a:latin typeface="+mj-lt"/>
                <a:ea typeface="DengXian" panose="02010600030101010101" pitchFamily="2" charset="-122"/>
                <a:cs typeface="Times New Roman" panose="02020603050405020304" pitchFamily="18" charset="0"/>
              </a:rPr>
              <a:t>Week 3/4: Assignment 1 (</a:t>
            </a:r>
            <a:r>
              <a:rPr lang="en-SG" sz="2400" dirty="0">
                <a:solidFill>
                  <a:srgbClr val="FF0000"/>
                </a:solidFill>
                <a:effectLst/>
                <a:latin typeface="+mj-lt"/>
                <a:ea typeface="DengXian" panose="02010600030101010101" pitchFamily="2" charset="-122"/>
                <a:cs typeface="Times New Roman" panose="02020603050405020304" pitchFamily="18" charset="0"/>
              </a:rPr>
              <a:t>3%</a:t>
            </a:r>
            <a:r>
              <a:rPr lang="en-SG" sz="2400" dirty="0">
                <a:effectLst/>
                <a:latin typeface="+mj-lt"/>
                <a:ea typeface="DengXian" panose="02010600030101010101" pitchFamily="2" charset="-122"/>
                <a:cs typeface="Times New Roman" panose="02020603050405020304" pitchFamily="18" charset="0"/>
              </a:rPr>
              <a:t>): installation, “Hello World” program (Released Saturday)</a:t>
            </a:r>
          </a:p>
          <a:p>
            <a:pPr>
              <a:lnSpc>
                <a:spcPct val="107000"/>
              </a:lnSpc>
              <a:spcAft>
                <a:spcPts val="800"/>
              </a:spcAft>
            </a:pPr>
            <a:r>
              <a:rPr lang="en-SG" sz="2400" dirty="0">
                <a:effectLst/>
                <a:latin typeface="+mj-lt"/>
                <a:ea typeface="DengXian" panose="02010600030101010101" pitchFamily="2" charset="-122"/>
                <a:cs typeface="Times New Roman" panose="02020603050405020304" pitchFamily="18" charset="0"/>
              </a:rPr>
              <a:t>Week 5: Assignment 2 (</a:t>
            </a:r>
            <a:r>
              <a:rPr lang="en-SG" sz="2400" dirty="0">
                <a:solidFill>
                  <a:srgbClr val="FF0000"/>
                </a:solidFill>
                <a:effectLst/>
                <a:latin typeface="+mj-lt"/>
                <a:ea typeface="DengXian" panose="02010600030101010101" pitchFamily="2" charset="-122"/>
                <a:cs typeface="Times New Roman" panose="02020603050405020304" pitchFamily="18" charset="0"/>
              </a:rPr>
              <a:t>7%</a:t>
            </a:r>
            <a:r>
              <a:rPr lang="en-SG" sz="2400" dirty="0">
                <a:effectLst/>
                <a:latin typeface="+mj-lt"/>
                <a:ea typeface="DengXian" panose="02010600030101010101" pitchFamily="2" charset="-122"/>
                <a:cs typeface="Times New Roman" panose="02020603050405020304" pitchFamily="18" charset="0"/>
              </a:rPr>
              <a:t>): Timer and sensors (Release: TBA)</a:t>
            </a:r>
          </a:p>
          <a:p>
            <a:pPr marL="0" indent="0">
              <a:lnSpc>
                <a:spcPct val="107000"/>
              </a:lnSpc>
              <a:spcAft>
                <a:spcPts val="800"/>
              </a:spcAft>
              <a:buNone/>
            </a:pPr>
            <a:r>
              <a:rPr lang="en-US" sz="2400" b="1" u="sng" dirty="0">
                <a:latin typeface="+mj-lt"/>
                <a:ea typeface="DengXian" panose="02010600030101010101" pitchFamily="2" charset="-122"/>
                <a:cs typeface="Times New Roman" panose="02020603050405020304" pitchFamily="18" charset="0"/>
              </a:rPr>
              <a:t>Written Assignment</a:t>
            </a:r>
          </a:p>
          <a:p>
            <a:pPr>
              <a:lnSpc>
                <a:spcPct val="107000"/>
              </a:lnSpc>
              <a:spcAft>
                <a:spcPts val="800"/>
              </a:spcAft>
            </a:pPr>
            <a:r>
              <a:rPr lang="en-US" sz="2400" dirty="0">
                <a:latin typeface="+mj-lt"/>
                <a:ea typeface="DengXian" panose="02010600030101010101" pitchFamily="2" charset="-122"/>
                <a:cs typeface="Times New Roman" panose="02020603050405020304" pitchFamily="18" charset="0"/>
              </a:rPr>
              <a:t>W</a:t>
            </a:r>
            <a:r>
              <a:rPr lang="en-SG" sz="2400" dirty="0">
                <a:latin typeface="+mj-lt"/>
                <a:ea typeface="DengXian" panose="02010600030101010101" pitchFamily="2" charset="-122"/>
                <a:cs typeface="Times New Roman" panose="02020603050405020304" pitchFamily="18" charset="0"/>
              </a:rPr>
              <a:t>eek 11 (10%): Written Assignment </a:t>
            </a:r>
            <a:endParaRPr lang="en-SG" sz="2400" dirty="0">
              <a:effectLst/>
              <a:latin typeface="+mj-lt"/>
              <a:ea typeface="DengXian" panose="02010600030101010101" pitchFamily="2" charset="-122"/>
              <a:cs typeface="Times New Roman" panose="02020603050405020304" pitchFamily="18" charset="0"/>
            </a:endParaRPr>
          </a:p>
          <a:p>
            <a:endParaRPr lang="en-SG" dirty="0"/>
          </a:p>
        </p:txBody>
      </p:sp>
      <p:sp>
        <p:nvSpPr>
          <p:cNvPr id="4" name="Footer Placeholder 3">
            <a:extLst>
              <a:ext uri="{FF2B5EF4-FFF2-40B4-BE49-F238E27FC236}">
                <a16:creationId xmlns:a16="http://schemas.microsoft.com/office/drawing/2014/main" id="{65D781BC-3296-4BCB-8CD8-2AEA34AFA07F}"/>
              </a:ext>
            </a:extLst>
          </p:cNvPr>
          <p:cNvSpPr>
            <a:spLocks noGrp="1"/>
          </p:cNvSpPr>
          <p:nvPr>
            <p:ph type="ftr" sz="quarter" idx="11"/>
          </p:nvPr>
        </p:nvSpPr>
        <p:spPr/>
        <p:txBody>
          <a:bodyPr/>
          <a:lstStyle/>
          <a:p>
            <a:r>
              <a:rPr lang="en-US"/>
              <a:t>CS 4222/5422 - intro</a:t>
            </a:r>
            <a:endParaRPr lang="en-US" dirty="0"/>
          </a:p>
        </p:txBody>
      </p:sp>
      <p:sp>
        <p:nvSpPr>
          <p:cNvPr id="5" name="Slide Number Placeholder 4">
            <a:extLst>
              <a:ext uri="{FF2B5EF4-FFF2-40B4-BE49-F238E27FC236}">
                <a16:creationId xmlns:a16="http://schemas.microsoft.com/office/drawing/2014/main" id="{B74E1F68-E6B8-40BA-9B49-EA9C842D2BFB}"/>
              </a:ext>
            </a:extLst>
          </p:cNvPr>
          <p:cNvSpPr>
            <a:spLocks noGrp="1"/>
          </p:cNvSpPr>
          <p:nvPr>
            <p:ph type="sldNum" sz="quarter" idx="12"/>
          </p:nvPr>
        </p:nvSpPr>
        <p:spPr/>
        <p:txBody>
          <a:bodyPr/>
          <a:lstStyle/>
          <a:p>
            <a:fld id="{5C6FAEEE-D619-4E65-A0EF-E650D0B3166A}" type="slidenum">
              <a:rPr lang="en-US" smtClean="0"/>
              <a:t>8</a:t>
            </a:fld>
            <a:endParaRPr lang="en-US"/>
          </a:p>
        </p:txBody>
      </p:sp>
      <p:pic>
        <p:nvPicPr>
          <p:cNvPr id="7174" name="Picture 6" descr="How To Setup A Development Environment For The CC2650STK SensorTag |  Four-Three-Oh!">
            <a:extLst>
              <a:ext uri="{FF2B5EF4-FFF2-40B4-BE49-F238E27FC236}">
                <a16:creationId xmlns:a16="http://schemas.microsoft.com/office/drawing/2014/main" id="{840FE84F-9045-4987-9C91-B888F25F5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9617" y="2565914"/>
            <a:ext cx="2067581" cy="859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DE71B05-C367-4B40-BC0B-A97564D94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6139" y="1376592"/>
            <a:ext cx="1374535" cy="1034882"/>
          </a:xfrm>
          <a:prstGeom prst="rect">
            <a:avLst/>
          </a:prstGeom>
        </p:spPr>
      </p:pic>
      <p:sp>
        <p:nvSpPr>
          <p:cNvPr id="9" name="Rectangle 3">
            <a:extLst>
              <a:ext uri="{FF2B5EF4-FFF2-40B4-BE49-F238E27FC236}">
                <a16:creationId xmlns:a16="http://schemas.microsoft.com/office/drawing/2014/main" id="{5AA14556-7C7C-43E2-B862-502F531CDF6D}"/>
              </a:ext>
            </a:extLst>
          </p:cNvPr>
          <p:cNvSpPr>
            <a:spLocks noChangeArrowheads="1"/>
          </p:cNvSpPr>
          <p:nvPr/>
        </p:nvSpPr>
        <p:spPr bwMode="auto">
          <a:xfrm>
            <a:off x="717165" y="2038428"/>
            <a:ext cx="717846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b="1" dirty="0">
                <a:solidFill>
                  <a:srgbClr val="1F497D"/>
                </a:solidFill>
                <a:latin typeface="Arial" panose="020B0604020202020204" pitchFamily="34" charset="0"/>
              </a:rPr>
              <a:t>Ms. Lim Chew </a:t>
            </a:r>
            <a:r>
              <a:rPr lang="en-US" altLang="en-US" b="1" dirty="0" err="1">
                <a:solidFill>
                  <a:srgbClr val="1F497D"/>
                </a:solidFill>
                <a:latin typeface="Arial" panose="020B0604020202020204" pitchFamily="34" charset="0"/>
              </a:rPr>
              <a:t>Eng</a:t>
            </a:r>
            <a:r>
              <a:rPr lang="en-US" altLang="en-US" b="1" dirty="0">
                <a:solidFill>
                  <a:srgbClr val="1F497D"/>
                </a:solidFill>
                <a:latin typeface="Arial" panose="020B0604020202020204" pitchFamily="34" charset="0"/>
              </a:rPr>
              <a:t> (</a:t>
            </a:r>
            <a:r>
              <a:rPr lang="pl-PL" altLang="en-US" b="1" dirty="0">
                <a:solidFill>
                  <a:srgbClr val="1F497D"/>
                </a:solidFill>
                <a:latin typeface="Arial" panose="020B0604020202020204" pitchFamily="34" charset="0"/>
              </a:rPr>
              <a:t>limce </a:t>
            </a:r>
            <a:r>
              <a:rPr lang="pl-PL" altLang="en-US" b="1" dirty="0">
                <a:solidFill>
                  <a:srgbClr val="1F497D"/>
                </a:solidFill>
                <a:latin typeface="Arial" panose="020B0604020202020204" pitchFamily="34" charset="0"/>
                <a:hlinkClick r:id="rId4"/>
              </a:rPr>
              <a:t>limce@comp.nus.edu.sg</a:t>
            </a:r>
            <a:r>
              <a:rPr lang="en-US" altLang="en-US" b="1" dirty="0">
                <a:solidFill>
                  <a:srgbClr val="1F497D"/>
                </a:solidFill>
                <a:latin typeface="Arial" panose="020B0604020202020204" pitchFamily="34" charset="0"/>
              </a:rPr>
              <a:t>)</a:t>
            </a:r>
          </a:p>
          <a:p>
            <a:pPr lvl="0" eaLnBrk="0" fontAlgn="base" hangingPunct="0">
              <a:spcBef>
                <a:spcPct val="0"/>
              </a:spcBef>
              <a:spcAft>
                <a:spcPct val="0"/>
              </a:spcAft>
            </a:pPr>
            <a:r>
              <a:rPr kumimoji="0" lang="en-US" altLang="en-US" sz="1800" b="1" i="0" u="none" strike="noStrike" cap="none" normalizeH="0" baseline="0" dirty="0">
                <a:ln>
                  <a:noFill/>
                </a:ln>
                <a:solidFill>
                  <a:srgbClr val="1F497D"/>
                </a:solidFill>
                <a:effectLst/>
                <a:latin typeface="Arial" panose="020B0604020202020204" pitchFamily="34" charset="0"/>
              </a:rPr>
              <a:t>Venue: Datacom Lab (COM1#B1-02)</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rgbClr val="1F497D"/>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F497D"/>
                </a:solidFill>
                <a:effectLst/>
                <a:latin typeface="Arial" panose="020B0604020202020204" pitchFamily="34" charset="0"/>
              </a:rPr>
              <a:t>Issue device to students on:</a:t>
            </a:r>
          </a:p>
          <a:p>
            <a:pPr algn="l"/>
            <a:endParaRPr lang="en-SG" sz="1800" b="1" i="0" dirty="0">
              <a:solidFill>
                <a:srgbClr val="1F497D"/>
              </a:solidFill>
              <a:effectLst/>
              <a:latin typeface="Calibri" panose="020F0502020204030204" pitchFamily="34" charset="0"/>
            </a:endParaRPr>
          </a:p>
          <a:p>
            <a:pPr algn="l"/>
            <a:r>
              <a:rPr lang="en-SG" sz="1800" b="1" i="0" dirty="0">
                <a:solidFill>
                  <a:srgbClr val="1F497D"/>
                </a:solidFill>
                <a:effectLst/>
                <a:latin typeface="Calibri" panose="020F0502020204030204" pitchFamily="34" charset="0"/>
              </a:rPr>
              <a:t>Date: 19 Jan (Thurs)</a:t>
            </a:r>
            <a:endParaRPr lang="en-SG" sz="1800" b="0" i="0" dirty="0">
              <a:solidFill>
                <a:srgbClr val="242424"/>
              </a:solidFill>
              <a:effectLst/>
              <a:latin typeface="Times New Roman" panose="02020603050405020304" pitchFamily="18" charset="0"/>
            </a:endParaRPr>
          </a:p>
          <a:p>
            <a:pPr algn="l"/>
            <a:r>
              <a:rPr lang="en-SG" sz="1800" b="1" i="0" dirty="0">
                <a:solidFill>
                  <a:srgbClr val="1F497D"/>
                </a:solidFill>
                <a:effectLst/>
                <a:latin typeface="Calibri" panose="020F0502020204030204" pitchFamily="34" charset="0"/>
              </a:rPr>
              <a:t>Time : 2pm to 4.30pm</a:t>
            </a:r>
            <a:endParaRPr lang="en-SG" sz="1800" b="0" i="0" dirty="0">
              <a:solidFill>
                <a:srgbClr val="242424"/>
              </a:solidFill>
              <a:effectLst/>
              <a:latin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344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3429" y="1741787"/>
            <a:ext cx="10108734" cy="3594218"/>
          </a:xfrm>
        </p:spPr>
        <p:txBody>
          <a:bodyPr>
            <a:normAutofit/>
          </a:bodyPr>
          <a:lstStyle/>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Would provide prompts for </a:t>
            </a:r>
            <a:r>
              <a:rPr lang="en-SG" sz="2800" dirty="0" err="1">
                <a:solidFill>
                  <a:schemeClr val="tx1"/>
                </a:solidFill>
                <a:latin typeface="+mj-lt"/>
              </a:rPr>
              <a:t>OpenAI</a:t>
            </a:r>
            <a:r>
              <a:rPr lang="en-SG" sz="2800" dirty="0">
                <a:solidFill>
                  <a:schemeClr val="tx1"/>
                </a:solidFill>
                <a:latin typeface="+mj-lt"/>
              </a:rPr>
              <a:t> </a:t>
            </a:r>
            <a:r>
              <a:rPr lang="en-SG" sz="2800" dirty="0" err="1">
                <a:solidFill>
                  <a:schemeClr val="tx1"/>
                </a:solidFill>
                <a:latin typeface="+mj-lt"/>
              </a:rPr>
              <a:t>ChatGPT</a:t>
            </a:r>
            <a:endParaRPr lang="en-SG" sz="2800" dirty="0">
              <a:solidFill>
                <a:schemeClr val="tx1"/>
              </a:solidFill>
              <a:latin typeface="+mj-lt"/>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dirty="0">
                <a:latin typeface="+mj-lt"/>
              </a:rPr>
              <a:t>Early technology, many times gives wrong answer. Be careful!</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dirty="0">
                <a:latin typeface="+mj-lt"/>
              </a:rPr>
              <a:t>At this stage only a supplement to other resources</a:t>
            </a:r>
            <a:endParaRPr lang="en-SG" dirty="0">
              <a:solidFill>
                <a:schemeClr val="tx1"/>
              </a:solidFill>
              <a:latin typeface="+mj-lt"/>
            </a:endParaRP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sz="2800" dirty="0">
              <a:solidFill>
                <a:schemeClr val="tx1"/>
              </a:solidFill>
              <a:latin typeface="+mj-lt"/>
            </a:endParaRP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Demonstration of </a:t>
            </a:r>
            <a:r>
              <a:rPr lang="en-SG" sz="2800" dirty="0" err="1">
                <a:solidFill>
                  <a:schemeClr val="tx1"/>
                </a:solidFill>
                <a:latin typeface="+mj-lt"/>
              </a:rPr>
              <a:t>ChatGPT</a:t>
            </a:r>
            <a:r>
              <a:rPr lang="en-SG" sz="2800" dirty="0">
                <a:solidFill>
                  <a:schemeClr val="tx1"/>
                </a:solidFill>
                <a:latin typeface="+mj-lt"/>
              </a:rPr>
              <a:t>!</a:t>
            </a: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4" name="Slide Number Placeholder 3"/>
          <p:cNvSpPr>
            <a:spLocks noGrp="1"/>
          </p:cNvSpPr>
          <p:nvPr>
            <p:ph type="sldNum" sz="quarter" idx="12"/>
          </p:nvPr>
        </p:nvSpPr>
        <p:spPr/>
        <p:txBody>
          <a:bodyPr/>
          <a:lstStyle/>
          <a:p>
            <a:fld id="{5C6FAEEE-D619-4E65-A0EF-E650D0B3166A}" type="slidenum">
              <a:rPr lang="en-US" smtClean="0"/>
              <a:t>9</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703429" y="276770"/>
            <a:ext cx="11426549" cy="1325563"/>
          </a:xfrm>
        </p:spPr>
        <p:txBody>
          <a:bodyPr>
            <a:normAutofit/>
          </a:bodyPr>
          <a:lstStyle/>
          <a:p>
            <a:r>
              <a:rPr lang="en-US" sz="4000" dirty="0" err="1">
                <a:latin typeface="+mn-lt"/>
              </a:rPr>
              <a:t>ChatGPT</a:t>
            </a:r>
            <a:r>
              <a:rPr lang="en-US" sz="4000" dirty="0">
                <a:latin typeface="+mn-lt"/>
              </a:rPr>
              <a:t> and Prompts</a:t>
            </a:r>
          </a:p>
        </p:txBody>
      </p:sp>
    </p:spTree>
    <p:extLst>
      <p:ext uri="{BB962C8B-B14F-4D97-AF65-F5344CB8AC3E}">
        <p14:creationId xmlns:p14="http://schemas.microsoft.com/office/powerpoint/2010/main" val="900681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37403</TotalTime>
  <Words>6969</Words>
  <Application>Microsoft Macintosh PowerPoint</Application>
  <PresentationFormat>Widescreen</PresentationFormat>
  <Paragraphs>716</Paragraphs>
  <Slides>75</Slides>
  <Notes>31</Notes>
  <HiddenSlides>0</HiddenSlides>
  <MMClips>3</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86" baseType="lpstr">
      <vt:lpstr>Arial</vt:lpstr>
      <vt:lpstr>Calibri</vt:lpstr>
      <vt:lpstr>Calibri Light</vt:lpstr>
      <vt:lpstr>Courier New</vt:lpstr>
      <vt:lpstr>Symbol</vt:lpstr>
      <vt:lpstr>Tahoma</vt:lpstr>
      <vt:lpstr>Times New Roman</vt:lpstr>
      <vt:lpstr>Verdana</vt:lpstr>
      <vt:lpstr>Office Theme</vt:lpstr>
      <vt:lpstr>Equation</vt:lpstr>
      <vt:lpstr>Equation.3</vt:lpstr>
      <vt:lpstr>Wireless Networking</vt:lpstr>
      <vt:lpstr>PowerPoint Presentation</vt:lpstr>
      <vt:lpstr>PowerPoint Presentation</vt:lpstr>
      <vt:lpstr>General course information</vt:lpstr>
      <vt:lpstr>Teaching assistants  </vt:lpstr>
      <vt:lpstr>Course homepage and webcast of lectures</vt:lpstr>
      <vt:lpstr>Evaluation criteria for CS4222/5222</vt:lpstr>
      <vt:lpstr>Programming Assignments (Individual)</vt:lpstr>
      <vt:lpstr>ChatGPT and Prompts</vt:lpstr>
      <vt:lpstr>PowerPoint Presentation</vt:lpstr>
      <vt:lpstr>What are wireless radios?</vt:lpstr>
      <vt:lpstr>We need to understand several terms and concepts</vt:lpstr>
      <vt:lpstr>Electromagnetic waves and spectrum</vt:lpstr>
      <vt:lpstr>Radio waves are most important part of electromagnetic spectrum</vt:lpstr>
      <vt:lpstr>Characterization of radio waves</vt:lpstr>
      <vt:lpstr>How are radio waves modulated with information </vt:lpstr>
      <vt:lpstr>How are radio waves sent from transmitter to receiver</vt:lpstr>
      <vt:lpstr>How do radio waves propagate from an antenna ?</vt:lpstr>
      <vt:lpstr>PowerPoint Presentation</vt:lpstr>
      <vt:lpstr>Long range wireless transmissions using IoT devices</vt:lpstr>
      <vt:lpstr>Line-of-sight propagation of radio waves</vt:lpstr>
      <vt:lpstr>Estimating received signal strength and communication range: Friis propogation model</vt:lpstr>
      <vt:lpstr>What is antenna gain? How do we find antenna gain</vt:lpstr>
      <vt:lpstr>PowerPoint Presentation</vt:lpstr>
      <vt:lpstr>PowerPoint Presentation</vt:lpstr>
      <vt:lpstr>Radio propagation is much more complex in real-world, especially when obstacles are present</vt:lpstr>
      <vt:lpstr>Radio propagation is much more complex in real-world, especially when obstacles are present</vt:lpstr>
      <vt:lpstr>Path Loss Exponent</vt:lpstr>
      <vt:lpstr>Line of Sight Transmission</vt:lpstr>
      <vt:lpstr>Wireless standards classified on basis of throughput</vt:lpstr>
      <vt:lpstr>PowerPoint Presentation</vt:lpstr>
      <vt:lpstr>PowerPoint Presentation</vt:lpstr>
      <vt:lpstr>PowerPoint Presentation</vt:lpstr>
      <vt:lpstr>Four major components of IoT device</vt:lpstr>
      <vt:lpstr>Sensing, Computing and Wireless Communication</vt:lpstr>
      <vt:lpstr>What is at the heart of computers/ IoT devices?</vt:lpstr>
      <vt:lpstr>What is at the heart of computers/ IoT devices?</vt:lpstr>
      <vt:lpstr>Heart of IoT devices: What is a microcontroller?</vt:lpstr>
      <vt:lpstr>Instructional video (Courtesy: Raspberry PI)</vt:lpstr>
      <vt:lpstr>Sensors and actuators are an integral part of most consumer electronic devices</vt:lpstr>
      <vt:lpstr>PowerPoint Presentation</vt:lpstr>
      <vt:lpstr>PowerPoint Presentation</vt:lpstr>
      <vt:lpstr>Hardware Platform: CC2650 SensorTag</vt:lpstr>
      <vt:lpstr>PowerPoint Presentation</vt:lpstr>
      <vt:lpstr>PowerPoint Presentation</vt:lpstr>
      <vt:lpstr>PowerPoint Presentation</vt:lpstr>
      <vt:lpstr>PowerPoint Presentation</vt:lpstr>
      <vt:lpstr>Hardware Platform: CC2650 SensorTag</vt:lpstr>
      <vt:lpstr>Group projects</vt:lpstr>
      <vt:lpstr>Hardware Platform: CC1350 MultiProtocol</vt:lpstr>
      <vt:lpstr>Hardware Platform: CC1350 MultiProtocol</vt:lpstr>
      <vt:lpstr>Hardware Platform: Nicla Sense ME</vt:lpstr>
      <vt:lpstr>System on chip: nRF52833  </vt:lpstr>
      <vt:lpstr>Hardware Platform: Nicla Sense ME</vt:lpstr>
      <vt:lpstr>Hardware Platform: Nicla Sense Vision</vt:lpstr>
      <vt:lpstr>Hardware Platform: Nicla Sense ME</vt:lpstr>
      <vt:lpstr>PowerPoint Presentation</vt:lpstr>
      <vt:lpstr>Operating system for the IoT platforms </vt:lpstr>
      <vt:lpstr>Contiki OS: History and real-world usage</vt:lpstr>
      <vt:lpstr>Contiki OS: TR 35 Elevator Pitch!</vt:lpstr>
      <vt:lpstr>Contiki OS: Architecture</vt:lpstr>
      <vt:lpstr>How small can really ContikiOS (with apps) get?</vt:lpstr>
      <vt:lpstr>Programming Models and Concurrency Support</vt:lpstr>
      <vt:lpstr>Programming Models and Concurrency Support</vt:lpstr>
      <vt:lpstr>Programming Models and Concurrency Support</vt:lpstr>
      <vt:lpstr>Contiki’s Concurrency Support</vt:lpstr>
      <vt:lpstr>Memory Management</vt:lpstr>
      <vt:lpstr>Communication Protocol Support </vt:lpstr>
      <vt:lpstr>Contiki Documentation </vt:lpstr>
      <vt:lpstr>Example: generic template</vt:lpstr>
      <vt:lpstr>PowerPoint Presentation</vt:lpstr>
      <vt:lpstr>Conclusion and next week</vt:lpstr>
      <vt:lpstr>Programming Assignments (Individual)</vt:lpstr>
      <vt:lpstr>CS 4222 – Wireless Networking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1089</cp:revision>
  <dcterms:created xsi:type="dcterms:W3CDTF">2020-02-17T19:00:36Z</dcterms:created>
  <dcterms:modified xsi:type="dcterms:W3CDTF">2023-01-17T09:45:31Z</dcterms:modified>
</cp:coreProperties>
</file>